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8"/>
  </p:notesMasterIdLst>
  <p:sldIdLst>
    <p:sldId id="256" r:id="rId2"/>
    <p:sldId id="262" r:id="rId3"/>
    <p:sldId id="263" r:id="rId4"/>
    <p:sldId id="266" r:id="rId5"/>
    <p:sldId id="264" r:id="rId6"/>
    <p:sldId id="265" r:id="rId7"/>
    <p:sldId id="267" r:id="rId8"/>
    <p:sldId id="268" r:id="rId9"/>
    <p:sldId id="269" r:id="rId10"/>
    <p:sldId id="270" r:id="rId11"/>
    <p:sldId id="271" r:id="rId12"/>
    <p:sldId id="272" r:id="rId13"/>
    <p:sldId id="273" r:id="rId14"/>
    <p:sldId id="274" r:id="rId15"/>
    <p:sldId id="275" r:id="rId16"/>
    <p:sldId id="260" r:id="rId1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9160665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076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2295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35916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44984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21226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42877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15685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246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3651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381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6340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4940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9197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9538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3110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9023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sp>
        <p:nvSpPr>
          <p:cNvPr id="30" name="Shape 30"/>
          <p:cNvSpPr txBox="1">
            <a:spLocks noGrp="1"/>
          </p:cNvSpPr>
          <p:nvPr>
            <p:ph type="subTitle" idx="1"/>
          </p:nvPr>
        </p:nvSpPr>
        <p:spPr>
          <a:xfrm>
            <a:off x="685800" y="2421167"/>
            <a:ext cx="7772400" cy="2375999"/>
          </a:xfrm>
          <a:prstGeom prst="rect">
            <a:avLst/>
          </a:prstGeom>
        </p:spPr>
        <p:txBody>
          <a:bodyPr lIns="91425" tIns="91425" rIns="91425" bIns="91425" anchor="t" anchorCtr="0">
            <a:noAutofit/>
          </a:bodyPr>
          <a:lstStyle/>
          <a:p>
            <a:pPr>
              <a:spcBef>
                <a:spcPts val="0"/>
              </a:spcBef>
              <a:buNone/>
            </a:pPr>
            <a:r>
              <a:rPr lang="en" dirty="0" smtClean="0">
                <a:solidFill>
                  <a:srgbClr val="EFEFEF"/>
                </a:solidFill>
                <a:latin typeface="Source Sans Pro"/>
                <a:ea typeface="Source Sans Pro"/>
                <a:cs typeface="Source Sans Pro"/>
                <a:sym typeface="Source Sans Pro"/>
              </a:rPr>
              <a:t>TECH TALK - SAE J1772 and OpenEVSE</a:t>
            </a:r>
          </a:p>
          <a:p>
            <a:pPr>
              <a:spcBef>
                <a:spcPts val="0"/>
              </a:spcBef>
              <a:buNone/>
            </a:pPr>
            <a:r>
              <a:rPr lang="en-US" sz="2400" dirty="0" smtClean="0">
                <a:solidFill>
                  <a:srgbClr val="EFEFEF"/>
                </a:solidFill>
                <a:latin typeface="Source Sans Pro"/>
                <a:ea typeface="Source Sans Pro"/>
                <a:cs typeface="Source Sans Pro"/>
                <a:sym typeface="Source Sans Pro"/>
              </a:rPr>
              <a:t>P</a:t>
            </a:r>
            <a:r>
              <a:rPr lang="en" sz="2400" dirty="0" smtClean="0">
                <a:solidFill>
                  <a:srgbClr val="EFEFEF"/>
                </a:solidFill>
                <a:latin typeface="Source Sans Pro"/>
                <a:ea typeface="Source Sans Pro"/>
                <a:cs typeface="Source Sans Pro"/>
                <a:sym typeface="Source Sans Pro"/>
              </a:rPr>
              <a:t>resented by: Christopher Howell</a:t>
            </a:r>
          </a:p>
          <a:p>
            <a:pPr>
              <a:spcBef>
                <a:spcPts val="0"/>
              </a:spcBef>
              <a:buNone/>
            </a:pPr>
            <a:endParaRPr lang="en" sz="2400" dirty="0">
              <a:solidFill>
                <a:srgbClr val="EFEFEF"/>
              </a:solidFill>
              <a:latin typeface="Source Sans Pro"/>
              <a:ea typeface="Source Sans Pro"/>
              <a:cs typeface="Source Sans Pro"/>
              <a:sym typeface="Source Sans Pro"/>
            </a:endParaRPr>
          </a:p>
        </p:txBody>
      </p:sp>
      <p:pic>
        <p:nvPicPr>
          <p:cNvPr id="31" name="Shape 31"/>
          <p:cNvPicPr preferRelativeResize="0"/>
          <p:nvPr/>
        </p:nvPicPr>
        <p:blipFill>
          <a:blip r:embed="rId3">
            <a:alphaModFix/>
          </a:blip>
          <a:stretch>
            <a:fillRect/>
          </a:stretch>
        </p:blipFill>
        <p:spPr>
          <a:xfrm>
            <a:off x="2424975" y="949250"/>
            <a:ext cx="4294050" cy="11450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sp>
        <p:nvSpPr>
          <p:cNvPr id="5" name="Rectangle 4"/>
          <p:cNvSpPr/>
          <p:nvPr/>
        </p:nvSpPr>
        <p:spPr>
          <a:xfrm>
            <a:off x="34118" y="1227856"/>
            <a:ext cx="9144000" cy="3965127"/>
          </a:xfrm>
          <a:prstGeom prst="rect">
            <a:avLst/>
          </a:prstGeom>
          <a:solidFill>
            <a:schemeClr val="bg1"/>
          </a:solidFill>
          <a:ln>
            <a:solidFill>
              <a:schemeClr val="bg1">
                <a:lumMod val="50000"/>
              </a:schemeClr>
            </a:solidFill>
          </a:ln>
          <a:effectLst>
            <a:innerShdw blurRad="596900" dist="127000" dir="8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30" name="Shape 30"/>
          <p:cNvSpPr txBox="1">
            <a:spLocks noGrp="1"/>
          </p:cNvSpPr>
          <p:nvPr>
            <p:ph type="subTitle" idx="1"/>
          </p:nvPr>
        </p:nvSpPr>
        <p:spPr>
          <a:xfrm>
            <a:off x="504967" y="1227856"/>
            <a:ext cx="7953233" cy="3915644"/>
          </a:xfrm>
          <a:prstGeom prst="rect">
            <a:avLst/>
          </a:prstGeom>
        </p:spPr>
        <p:txBody>
          <a:bodyPr lIns="91425" tIns="91425" rIns="91425" bIns="91425" anchor="t" anchorCtr="0">
            <a:noAutofit/>
          </a:bodyPr>
          <a:lstStyle/>
          <a:p>
            <a:pPr algn="l"/>
            <a:r>
              <a:rPr lang="en-US" sz="300" dirty="0" smtClean="0">
                <a:solidFill>
                  <a:schemeClr val="tx1"/>
                </a:solidFill>
                <a:effectLst>
                  <a:outerShdw blurRad="38100" dist="38100" dir="2700000" algn="tl">
                    <a:srgbClr val="000000">
                      <a:alpha val="43137"/>
                    </a:srgbClr>
                  </a:outerShdw>
                </a:effectLst>
              </a:rPr>
              <a:t> </a:t>
            </a:r>
            <a:endParaRPr lang="en" sz="2000" dirty="0">
              <a:solidFill>
                <a:srgbClr val="EFEFEF"/>
              </a:solidFill>
              <a:latin typeface="Source Sans Pro"/>
              <a:ea typeface="Source Sans Pro"/>
              <a:cs typeface="Source Sans Pro"/>
              <a:sym typeface="Source Sans Pro"/>
            </a:endParaRPr>
          </a:p>
        </p:txBody>
      </p:sp>
      <p:sp>
        <p:nvSpPr>
          <p:cNvPr id="4" name="TextBox 3"/>
          <p:cNvSpPr txBox="1"/>
          <p:nvPr/>
        </p:nvSpPr>
        <p:spPr>
          <a:xfrm>
            <a:off x="398890" y="605952"/>
            <a:ext cx="5022377" cy="615553"/>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OpenEVSE GFCI</a:t>
            </a:r>
            <a:endParaRPr lang="en-US" sz="400" dirty="0">
              <a:solidFill>
                <a:schemeClr val="bg1"/>
              </a:solidFill>
              <a:effectLst>
                <a:outerShdw blurRad="38100" dist="38100" dir="2700000" algn="tl">
                  <a:srgbClr val="000000">
                    <a:alpha val="43137"/>
                  </a:srgbClr>
                </a:outerShdw>
              </a:effectLst>
            </a:endParaRPr>
          </a:p>
          <a:p>
            <a:endParaRPr lang="en-US" dirty="0"/>
          </a:p>
        </p:txBody>
      </p:sp>
      <p:sp>
        <p:nvSpPr>
          <p:cNvPr id="7" name="TextBox 6"/>
          <p:cNvSpPr txBox="1"/>
          <p:nvPr/>
        </p:nvSpPr>
        <p:spPr>
          <a:xfrm>
            <a:off x="2068467" y="1178373"/>
            <a:ext cx="6638805" cy="307777"/>
          </a:xfrm>
          <a:prstGeom prst="rect">
            <a:avLst/>
          </a:prstGeom>
          <a:noFill/>
        </p:spPr>
        <p:txBody>
          <a:bodyPr wrap="square" rtlCol="0">
            <a:spAutoFit/>
          </a:bodyPr>
          <a:lstStyle/>
          <a:p>
            <a:endParaRPr lang="en-US" dirty="0">
              <a:solidFill>
                <a:schemeClr val="bg1"/>
              </a:solidFill>
            </a:endParaRPr>
          </a:p>
        </p:txBody>
      </p:sp>
      <p:sp>
        <p:nvSpPr>
          <p:cNvPr id="2" name="Rectangle 1"/>
          <p:cNvSpPr/>
          <p:nvPr/>
        </p:nvSpPr>
        <p:spPr>
          <a:xfrm>
            <a:off x="3017382" y="4679962"/>
            <a:ext cx="3177473" cy="307777"/>
          </a:xfrm>
          <a:prstGeom prst="rect">
            <a:avLst/>
          </a:prstGeom>
        </p:spPr>
        <p:txBody>
          <a:bodyPr wrap="none">
            <a:spAutoFit/>
          </a:bodyPr>
          <a:lstStyle/>
          <a:p>
            <a:r>
              <a:rPr lang="en-US" dirty="0" smtClean="0">
                <a:solidFill>
                  <a:schemeClr val="tx1"/>
                </a:solidFill>
              </a:rPr>
              <a:t>TMC Connect 2015 | Santa Clara, CA</a:t>
            </a:r>
            <a:endParaRPr lang="en-US" dirty="0">
              <a:solidFill>
                <a:schemeClr val="tx1"/>
              </a:solidFill>
            </a:endParaRPr>
          </a:p>
        </p:txBody>
      </p:sp>
      <p:sp>
        <p:nvSpPr>
          <p:cNvPr id="11" name="TextBox 10"/>
          <p:cNvSpPr txBox="1"/>
          <p:nvPr/>
        </p:nvSpPr>
        <p:spPr>
          <a:xfrm>
            <a:off x="627490" y="1354408"/>
            <a:ext cx="8153400" cy="116955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GFCI measures the difference of current going in vs. current going out. </a:t>
            </a:r>
          </a:p>
          <a:p>
            <a:pPr marL="285750" indent="-285750">
              <a:buFont typeface="Arial" panose="020B0604020202020204" pitchFamily="34" charset="0"/>
              <a:buChar char="•"/>
            </a:pPr>
            <a:r>
              <a:rPr lang="en-US" dirty="0" smtClean="0"/>
              <a:t>The circuit “trips” if an imbalance of &gt; 20ma. </a:t>
            </a:r>
          </a:p>
          <a:p>
            <a:pPr marL="285750" indent="-285750">
              <a:buFont typeface="Arial" panose="020B0604020202020204" pitchFamily="34" charset="0"/>
              <a:buChar char="•"/>
            </a:pPr>
            <a:r>
              <a:rPr lang="en-US" dirty="0" smtClean="0"/>
              <a:t>The output of the fault line is monitored by the microprocessor as an interrupt. </a:t>
            </a:r>
          </a:p>
          <a:p>
            <a:pPr marL="285750" indent="-285750">
              <a:buFont typeface="Arial" panose="020B0604020202020204" pitchFamily="34" charset="0"/>
              <a:buChar char="•"/>
            </a:pPr>
            <a:r>
              <a:rPr lang="en-US" dirty="0" smtClean="0"/>
              <a:t>A self test loop runs through the coil 5 times to run self test on boot and every time before closing the contactor.</a:t>
            </a:r>
            <a:endParaRPr lang="en-US"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5" y="2839379"/>
            <a:ext cx="184311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109" y="2539231"/>
            <a:ext cx="6115050" cy="183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845698"/>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sp>
        <p:nvSpPr>
          <p:cNvPr id="5" name="Rectangle 4"/>
          <p:cNvSpPr/>
          <p:nvPr/>
        </p:nvSpPr>
        <p:spPr>
          <a:xfrm>
            <a:off x="34118" y="1227856"/>
            <a:ext cx="9144000" cy="3965127"/>
          </a:xfrm>
          <a:prstGeom prst="rect">
            <a:avLst/>
          </a:prstGeom>
          <a:solidFill>
            <a:schemeClr val="bg1"/>
          </a:solidFill>
          <a:ln>
            <a:solidFill>
              <a:schemeClr val="bg1">
                <a:lumMod val="50000"/>
              </a:schemeClr>
            </a:solidFill>
          </a:ln>
          <a:effectLst>
            <a:innerShdw blurRad="596900" dist="127000" dir="8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30" name="Shape 30"/>
          <p:cNvSpPr txBox="1">
            <a:spLocks noGrp="1"/>
          </p:cNvSpPr>
          <p:nvPr>
            <p:ph type="subTitle" idx="1"/>
          </p:nvPr>
        </p:nvSpPr>
        <p:spPr>
          <a:xfrm>
            <a:off x="504967" y="1227856"/>
            <a:ext cx="7953233" cy="3915644"/>
          </a:xfrm>
          <a:prstGeom prst="rect">
            <a:avLst/>
          </a:prstGeom>
        </p:spPr>
        <p:txBody>
          <a:bodyPr lIns="91425" tIns="91425" rIns="91425" bIns="91425" anchor="t" anchorCtr="0">
            <a:noAutofit/>
          </a:bodyPr>
          <a:lstStyle/>
          <a:p>
            <a:pPr algn="l"/>
            <a:r>
              <a:rPr lang="en-US" sz="300" dirty="0" smtClean="0">
                <a:solidFill>
                  <a:schemeClr val="tx1"/>
                </a:solidFill>
                <a:effectLst>
                  <a:outerShdw blurRad="38100" dist="38100" dir="2700000" algn="tl">
                    <a:srgbClr val="000000">
                      <a:alpha val="43137"/>
                    </a:srgbClr>
                  </a:outerShdw>
                </a:effectLst>
              </a:rPr>
              <a:t> </a:t>
            </a:r>
            <a:endParaRPr lang="en" sz="2000" dirty="0">
              <a:solidFill>
                <a:srgbClr val="EFEFEF"/>
              </a:solidFill>
              <a:latin typeface="Source Sans Pro"/>
              <a:ea typeface="Source Sans Pro"/>
              <a:cs typeface="Source Sans Pro"/>
              <a:sym typeface="Source Sans Pro"/>
            </a:endParaRPr>
          </a:p>
        </p:txBody>
      </p:sp>
      <p:sp>
        <p:nvSpPr>
          <p:cNvPr id="4" name="TextBox 3"/>
          <p:cNvSpPr txBox="1"/>
          <p:nvPr/>
        </p:nvSpPr>
        <p:spPr>
          <a:xfrm>
            <a:off x="398890" y="605952"/>
            <a:ext cx="5022377" cy="615553"/>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OpenEVSE AC Detect</a:t>
            </a:r>
            <a:endParaRPr lang="en-US" sz="400" dirty="0">
              <a:solidFill>
                <a:schemeClr val="bg1"/>
              </a:solidFill>
              <a:effectLst>
                <a:outerShdw blurRad="38100" dist="38100" dir="2700000" algn="tl">
                  <a:srgbClr val="000000">
                    <a:alpha val="43137"/>
                  </a:srgbClr>
                </a:outerShdw>
              </a:effectLst>
            </a:endParaRPr>
          </a:p>
          <a:p>
            <a:endParaRPr lang="en-US" dirty="0"/>
          </a:p>
        </p:txBody>
      </p:sp>
      <p:sp>
        <p:nvSpPr>
          <p:cNvPr id="7" name="TextBox 6"/>
          <p:cNvSpPr txBox="1"/>
          <p:nvPr/>
        </p:nvSpPr>
        <p:spPr>
          <a:xfrm>
            <a:off x="2068467" y="1178373"/>
            <a:ext cx="6638805" cy="307777"/>
          </a:xfrm>
          <a:prstGeom prst="rect">
            <a:avLst/>
          </a:prstGeom>
          <a:noFill/>
        </p:spPr>
        <p:txBody>
          <a:bodyPr wrap="square" rtlCol="0">
            <a:spAutoFit/>
          </a:bodyPr>
          <a:lstStyle/>
          <a:p>
            <a:endParaRPr lang="en-US" dirty="0">
              <a:solidFill>
                <a:schemeClr val="bg1"/>
              </a:solidFill>
            </a:endParaRPr>
          </a:p>
        </p:txBody>
      </p:sp>
      <p:sp>
        <p:nvSpPr>
          <p:cNvPr id="2" name="Rectangle 1"/>
          <p:cNvSpPr/>
          <p:nvPr/>
        </p:nvSpPr>
        <p:spPr>
          <a:xfrm>
            <a:off x="3017382" y="4679962"/>
            <a:ext cx="3177473" cy="307777"/>
          </a:xfrm>
          <a:prstGeom prst="rect">
            <a:avLst/>
          </a:prstGeom>
        </p:spPr>
        <p:txBody>
          <a:bodyPr wrap="none">
            <a:spAutoFit/>
          </a:bodyPr>
          <a:lstStyle/>
          <a:p>
            <a:r>
              <a:rPr lang="en-US" dirty="0" smtClean="0">
                <a:solidFill>
                  <a:schemeClr val="tx1"/>
                </a:solidFill>
              </a:rPr>
              <a:t>TMC Connect 2015 | Santa Clara, CA</a:t>
            </a:r>
            <a:endParaRPr lang="en-US" dirty="0">
              <a:solidFill>
                <a:schemeClr val="tx1"/>
              </a:solidFill>
            </a:endParaRPr>
          </a:p>
        </p:txBody>
      </p:sp>
      <p:sp>
        <p:nvSpPr>
          <p:cNvPr id="13" name="TextBox 12"/>
          <p:cNvSpPr txBox="1"/>
          <p:nvPr/>
        </p:nvSpPr>
        <p:spPr>
          <a:xfrm>
            <a:off x="398890" y="1486150"/>
            <a:ext cx="8153400" cy="95410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OpenEVSE uses 2 Optical Isolators to detect the presence of voltage on each AC line. </a:t>
            </a:r>
          </a:p>
          <a:p>
            <a:pPr marL="285750" indent="-285750">
              <a:buFont typeface="Arial" panose="020B0604020202020204" pitchFamily="34" charset="0"/>
              <a:buChar char="•"/>
            </a:pPr>
            <a:r>
              <a:rPr lang="en-US" dirty="0" smtClean="0"/>
              <a:t>A small current is sent from each hot to ground. </a:t>
            </a:r>
          </a:p>
          <a:p>
            <a:pPr marL="285750" indent="-285750">
              <a:buFont typeface="Arial" panose="020B0604020202020204" pitchFamily="34" charset="0"/>
              <a:buChar char="•"/>
            </a:pPr>
            <a:r>
              <a:rPr lang="en-US" dirty="0" smtClean="0"/>
              <a:t>The </a:t>
            </a:r>
            <a:r>
              <a:rPr lang="en-US" dirty="0" err="1" smtClean="0"/>
              <a:t>AC_Test</a:t>
            </a:r>
            <a:r>
              <a:rPr lang="en-US" dirty="0" smtClean="0"/>
              <a:t> leads are connected load side to allow welded relay detection as well as GMI and L1/L2 auto-detection. </a:t>
            </a:r>
            <a:endParaRPr lang="en-US"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2669522"/>
            <a:ext cx="41719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Table 14"/>
          <p:cNvGraphicFramePr>
            <a:graphicFrameLocks noGrp="1"/>
          </p:cNvGraphicFramePr>
          <p:nvPr>
            <p:extLst>
              <p:ext uri="{D42A27DB-BD31-4B8C-83A1-F6EECF244321}">
                <p14:modId xmlns:p14="http://schemas.microsoft.com/office/powerpoint/2010/main" val="4270881902"/>
              </p:ext>
            </p:extLst>
          </p:nvPr>
        </p:nvGraphicFramePr>
        <p:xfrm>
          <a:off x="512412" y="2669522"/>
          <a:ext cx="2121605" cy="1676400"/>
        </p:xfrm>
        <a:graphic>
          <a:graphicData uri="http://schemas.openxmlformats.org/drawingml/2006/table">
            <a:tbl>
              <a:tblPr firstRow="1" bandRow="1">
                <a:tableStyleId>{5C22544A-7EE6-4342-B048-85BDC9FD1C3A}</a:tableStyleId>
              </a:tblPr>
              <a:tblGrid>
                <a:gridCol w="404670"/>
                <a:gridCol w="343387"/>
                <a:gridCol w="1373548"/>
              </a:tblGrid>
              <a:tr h="321218">
                <a:tc>
                  <a:txBody>
                    <a:bodyPr/>
                    <a:lstStyle/>
                    <a:p>
                      <a:r>
                        <a:rPr lang="en-US" sz="1600" dirty="0" smtClean="0">
                          <a:effectLst>
                            <a:outerShdw blurRad="38100" dist="38100" dir="2700000" algn="tl">
                              <a:srgbClr val="000000">
                                <a:alpha val="43137"/>
                              </a:srgbClr>
                            </a:outerShdw>
                          </a:effectLst>
                        </a:rPr>
                        <a:t>1</a:t>
                      </a:r>
                      <a:endParaRPr lang="en-US" sz="1600" dirty="0">
                        <a:effectLst>
                          <a:outerShdw blurRad="38100" dist="38100" dir="2700000" algn="tl">
                            <a:srgbClr val="000000">
                              <a:alpha val="43137"/>
                            </a:srgbClr>
                          </a:outerShdw>
                        </a:effectLst>
                      </a:endParaRPr>
                    </a:p>
                  </a:txBody>
                  <a:tcPr>
                    <a:solidFill>
                      <a:schemeClr val="bg2"/>
                    </a:solidFill>
                  </a:tcPr>
                </a:tc>
                <a:tc>
                  <a:txBody>
                    <a:bodyPr/>
                    <a:lstStyle/>
                    <a:p>
                      <a:r>
                        <a:rPr lang="en-US" sz="1600" dirty="0" smtClean="0">
                          <a:effectLst>
                            <a:outerShdw blurRad="38100" dist="38100" dir="2700000" algn="tl">
                              <a:srgbClr val="000000">
                                <a:alpha val="43137"/>
                              </a:srgbClr>
                            </a:outerShdw>
                          </a:effectLst>
                        </a:rPr>
                        <a:t>2</a:t>
                      </a:r>
                      <a:endParaRPr lang="en-US" sz="1600" dirty="0">
                        <a:effectLst>
                          <a:outerShdw blurRad="38100" dist="38100" dir="2700000" algn="tl">
                            <a:srgbClr val="000000">
                              <a:alpha val="43137"/>
                            </a:srgbClr>
                          </a:outerShdw>
                        </a:effectLst>
                      </a:endParaRPr>
                    </a:p>
                  </a:txBody>
                  <a:tcPr>
                    <a:solidFill>
                      <a:schemeClr val="bg2"/>
                    </a:solidFill>
                  </a:tcPr>
                </a:tc>
                <a:tc>
                  <a:txBody>
                    <a:bodyPr/>
                    <a:lstStyle/>
                    <a:p>
                      <a:endParaRPr lang="en-US" sz="1600" dirty="0">
                        <a:effectLst>
                          <a:outerShdw blurRad="38100" dist="38100" dir="2700000" algn="tl">
                            <a:srgbClr val="000000">
                              <a:alpha val="43137"/>
                            </a:srgbClr>
                          </a:outerShdw>
                        </a:effectLst>
                      </a:endParaRPr>
                    </a:p>
                  </a:txBody>
                  <a:tcPr>
                    <a:solidFill>
                      <a:schemeClr val="bg2"/>
                    </a:solidFill>
                  </a:tcPr>
                </a:tc>
              </a:tr>
              <a:tr h="315925">
                <a:tc>
                  <a:txBody>
                    <a:bodyPr/>
                    <a:lstStyle/>
                    <a:p>
                      <a:r>
                        <a:rPr lang="en-US" sz="1600" dirty="0" smtClean="0"/>
                        <a:t>L</a:t>
                      </a:r>
                    </a:p>
                  </a:txBody>
                  <a:tcPr>
                    <a:solidFill>
                      <a:schemeClr val="bg1">
                        <a:lumMod val="85000"/>
                      </a:schemeClr>
                    </a:solidFill>
                  </a:tcPr>
                </a:tc>
                <a:tc>
                  <a:txBody>
                    <a:bodyPr/>
                    <a:lstStyle/>
                    <a:p>
                      <a:r>
                        <a:rPr lang="en-US" sz="1600" dirty="0" smtClean="0"/>
                        <a:t>L</a:t>
                      </a:r>
                      <a:endParaRPr lang="en-US" sz="1600" dirty="0"/>
                    </a:p>
                  </a:txBody>
                  <a:tcPr>
                    <a:solidFill>
                      <a:schemeClr val="bg1">
                        <a:lumMod val="85000"/>
                      </a:schemeClr>
                    </a:solidFill>
                  </a:tcPr>
                </a:tc>
                <a:tc>
                  <a:txBody>
                    <a:bodyPr/>
                    <a:lstStyle/>
                    <a:p>
                      <a:r>
                        <a:rPr lang="en-US" sz="1600" dirty="0" smtClean="0"/>
                        <a:t>L2</a:t>
                      </a:r>
                      <a:endParaRPr lang="en-US" sz="1600" dirty="0"/>
                    </a:p>
                  </a:txBody>
                  <a:tcPr>
                    <a:solidFill>
                      <a:schemeClr val="bg1">
                        <a:lumMod val="85000"/>
                      </a:schemeClr>
                    </a:solidFill>
                  </a:tcPr>
                </a:tc>
              </a:tr>
              <a:tr h="315925">
                <a:tc>
                  <a:txBody>
                    <a:bodyPr/>
                    <a:lstStyle/>
                    <a:p>
                      <a:r>
                        <a:rPr lang="en-US" sz="1600" dirty="0" smtClean="0"/>
                        <a:t>L</a:t>
                      </a:r>
                      <a:endParaRPr lang="en-US" sz="1600" dirty="0"/>
                    </a:p>
                  </a:txBody>
                  <a:tcPr>
                    <a:solidFill>
                      <a:schemeClr val="bg1">
                        <a:lumMod val="95000"/>
                      </a:schemeClr>
                    </a:solidFill>
                  </a:tcPr>
                </a:tc>
                <a:tc>
                  <a:txBody>
                    <a:bodyPr/>
                    <a:lstStyle/>
                    <a:p>
                      <a:r>
                        <a:rPr lang="en-US" sz="1600" dirty="0" smtClean="0"/>
                        <a:t>H</a:t>
                      </a:r>
                      <a:endParaRPr lang="en-US" sz="1600" dirty="0"/>
                    </a:p>
                  </a:txBody>
                  <a:tcPr>
                    <a:solidFill>
                      <a:schemeClr val="bg1">
                        <a:lumMod val="95000"/>
                      </a:schemeClr>
                    </a:solidFill>
                  </a:tcPr>
                </a:tc>
                <a:tc>
                  <a:txBody>
                    <a:bodyPr/>
                    <a:lstStyle/>
                    <a:p>
                      <a:r>
                        <a:rPr lang="en-US" sz="1600" dirty="0" smtClean="0"/>
                        <a:t>L1</a:t>
                      </a:r>
                      <a:endParaRPr lang="en-US" sz="1600" dirty="0"/>
                    </a:p>
                  </a:txBody>
                  <a:tcPr>
                    <a:solidFill>
                      <a:schemeClr val="bg1">
                        <a:lumMod val="95000"/>
                      </a:schemeClr>
                    </a:solidFill>
                  </a:tcPr>
                </a:tc>
              </a:tr>
              <a:tr h="315925">
                <a:tc>
                  <a:txBody>
                    <a:bodyPr/>
                    <a:lstStyle/>
                    <a:p>
                      <a:r>
                        <a:rPr lang="en-US" sz="1600" dirty="0" smtClean="0"/>
                        <a:t>H</a:t>
                      </a:r>
                      <a:endParaRPr lang="en-US" sz="1600" dirty="0"/>
                    </a:p>
                  </a:txBody>
                  <a:tcPr>
                    <a:solidFill>
                      <a:schemeClr val="bg1">
                        <a:lumMod val="85000"/>
                      </a:schemeClr>
                    </a:solidFill>
                  </a:tcPr>
                </a:tc>
                <a:tc>
                  <a:txBody>
                    <a:bodyPr/>
                    <a:lstStyle/>
                    <a:p>
                      <a:r>
                        <a:rPr lang="en-US" sz="1600" dirty="0" smtClean="0"/>
                        <a:t>L</a:t>
                      </a:r>
                      <a:endParaRPr lang="en-US" sz="1600" dirty="0"/>
                    </a:p>
                  </a:txBody>
                  <a:tcPr>
                    <a:solidFill>
                      <a:schemeClr val="bg1">
                        <a:lumMod val="85000"/>
                      </a:schemeClr>
                    </a:solidFill>
                  </a:tcPr>
                </a:tc>
                <a:tc>
                  <a:txBody>
                    <a:bodyPr/>
                    <a:lstStyle/>
                    <a:p>
                      <a:r>
                        <a:rPr lang="en-US" sz="1600" dirty="0" smtClean="0"/>
                        <a:t>L1</a:t>
                      </a:r>
                      <a:endParaRPr lang="en-US" sz="1600" dirty="0"/>
                    </a:p>
                  </a:txBody>
                  <a:tcPr>
                    <a:solidFill>
                      <a:schemeClr val="bg1">
                        <a:lumMod val="85000"/>
                      </a:schemeClr>
                    </a:solidFill>
                  </a:tcPr>
                </a:tc>
              </a:tr>
              <a:tr h="315925">
                <a:tc>
                  <a:txBody>
                    <a:bodyPr/>
                    <a:lstStyle/>
                    <a:p>
                      <a:r>
                        <a:rPr lang="en-US" sz="1600" dirty="0" smtClean="0"/>
                        <a:t>H</a:t>
                      </a:r>
                      <a:endParaRPr lang="en-US" sz="1600" dirty="0"/>
                    </a:p>
                  </a:txBody>
                  <a:tcPr>
                    <a:solidFill>
                      <a:schemeClr val="bg1">
                        <a:lumMod val="95000"/>
                      </a:schemeClr>
                    </a:solidFill>
                  </a:tcPr>
                </a:tc>
                <a:tc>
                  <a:txBody>
                    <a:bodyPr/>
                    <a:lstStyle/>
                    <a:p>
                      <a:r>
                        <a:rPr lang="en-US" sz="1600" dirty="0" smtClean="0"/>
                        <a:t>H</a:t>
                      </a:r>
                      <a:endParaRPr lang="en-US" sz="1600" dirty="0"/>
                    </a:p>
                  </a:txBody>
                  <a:tcPr>
                    <a:solidFill>
                      <a:schemeClr val="bg1">
                        <a:lumMod val="95000"/>
                      </a:schemeClr>
                    </a:solidFill>
                  </a:tcPr>
                </a:tc>
                <a:tc>
                  <a:txBody>
                    <a:bodyPr/>
                    <a:lstStyle/>
                    <a:p>
                      <a:r>
                        <a:rPr lang="en-US" sz="1600" dirty="0" smtClean="0"/>
                        <a:t>Bad Ground</a:t>
                      </a:r>
                      <a:endParaRPr lang="en-US" sz="1600" dirty="0"/>
                    </a:p>
                  </a:txBody>
                  <a:tcPr>
                    <a:solidFill>
                      <a:schemeClr val="bg1">
                        <a:lumMod val="95000"/>
                      </a:schemeClr>
                    </a:solidFill>
                  </a:tcPr>
                </a:tc>
              </a:tr>
            </a:tbl>
          </a:graphicData>
        </a:graphic>
      </p:graphicFrame>
    </p:spTree>
    <p:extLst>
      <p:ext uri="{BB962C8B-B14F-4D97-AF65-F5344CB8AC3E}">
        <p14:creationId xmlns:p14="http://schemas.microsoft.com/office/powerpoint/2010/main" val="3440299627"/>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sp>
        <p:nvSpPr>
          <p:cNvPr id="5" name="Rectangle 4"/>
          <p:cNvSpPr/>
          <p:nvPr/>
        </p:nvSpPr>
        <p:spPr>
          <a:xfrm>
            <a:off x="-1" y="1371079"/>
            <a:ext cx="9143999" cy="3772421"/>
          </a:xfrm>
          <a:prstGeom prst="rect">
            <a:avLst/>
          </a:prstGeom>
          <a:solidFill>
            <a:schemeClr val="bg1"/>
          </a:solidFill>
          <a:ln>
            <a:solidFill>
              <a:schemeClr val="bg1">
                <a:lumMod val="50000"/>
              </a:schemeClr>
            </a:solidFill>
          </a:ln>
          <a:effectLst>
            <a:innerShdw blurRad="596900" dist="127000" dir="8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30" name="Shape 30"/>
          <p:cNvSpPr txBox="1">
            <a:spLocks noGrp="1"/>
          </p:cNvSpPr>
          <p:nvPr>
            <p:ph type="subTitle" idx="1"/>
          </p:nvPr>
        </p:nvSpPr>
        <p:spPr>
          <a:xfrm>
            <a:off x="272955" y="1227856"/>
            <a:ext cx="8531886" cy="3915644"/>
          </a:xfrm>
          <a:prstGeom prst="rect">
            <a:avLst/>
          </a:prstGeom>
        </p:spPr>
        <p:txBody>
          <a:bodyPr lIns="91425" tIns="91425" rIns="91425" bIns="91425" anchor="t" anchorCtr="0">
            <a:noAutofit/>
          </a:bodyPr>
          <a:lstStyle/>
          <a:p>
            <a:pPr algn="l"/>
            <a:r>
              <a:rPr lang="en-US" sz="300" dirty="0" smtClean="0">
                <a:solidFill>
                  <a:schemeClr val="tx1"/>
                </a:solidFill>
                <a:effectLst>
                  <a:outerShdw blurRad="38100" dist="38100" dir="2700000" algn="tl">
                    <a:srgbClr val="000000">
                      <a:alpha val="43137"/>
                    </a:srgbClr>
                  </a:outerShdw>
                </a:effectLst>
              </a:rPr>
              <a:t> </a:t>
            </a:r>
            <a:endParaRPr lang="en" sz="2000" dirty="0">
              <a:solidFill>
                <a:srgbClr val="EFEFEF"/>
              </a:solidFill>
              <a:latin typeface="Source Sans Pro"/>
              <a:ea typeface="Source Sans Pro"/>
              <a:cs typeface="Source Sans Pro"/>
              <a:sym typeface="Source Sans Pro"/>
            </a:endParaRPr>
          </a:p>
        </p:txBody>
      </p:sp>
      <p:sp>
        <p:nvSpPr>
          <p:cNvPr id="4" name="TextBox 3"/>
          <p:cNvSpPr txBox="1"/>
          <p:nvPr/>
        </p:nvSpPr>
        <p:spPr>
          <a:xfrm>
            <a:off x="398890" y="605952"/>
            <a:ext cx="5022377" cy="615553"/>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OpenEVSE Temperature </a:t>
            </a:r>
            <a:endParaRPr lang="en-US" sz="400" dirty="0">
              <a:solidFill>
                <a:schemeClr val="bg1"/>
              </a:solidFill>
              <a:effectLst>
                <a:outerShdw blurRad="38100" dist="38100" dir="2700000" algn="tl">
                  <a:srgbClr val="000000">
                    <a:alpha val="43137"/>
                  </a:srgbClr>
                </a:outerShdw>
              </a:effectLst>
            </a:endParaRPr>
          </a:p>
          <a:p>
            <a:endParaRPr lang="en-US" dirty="0"/>
          </a:p>
        </p:txBody>
      </p:sp>
      <p:sp>
        <p:nvSpPr>
          <p:cNvPr id="7" name="TextBox 6"/>
          <p:cNvSpPr txBox="1"/>
          <p:nvPr/>
        </p:nvSpPr>
        <p:spPr>
          <a:xfrm>
            <a:off x="2068467" y="1178373"/>
            <a:ext cx="6638805" cy="307777"/>
          </a:xfrm>
          <a:prstGeom prst="rect">
            <a:avLst/>
          </a:prstGeom>
          <a:noFill/>
        </p:spPr>
        <p:txBody>
          <a:bodyPr wrap="square" rtlCol="0">
            <a:spAutoFit/>
          </a:bodyPr>
          <a:lstStyle/>
          <a:p>
            <a:endParaRPr lang="en-US" dirty="0">
              <a:solidFill>
                <a:schemeClr val="bg1"/>
              </a:solidFill>
            </a:endParaRPr>
          </a:p>
        </p:txBody>
      </p:sp>
      <p:sp>
        <p:nvSpPr>
          <p:cNvPr id="12" name="TextBox 11"/>
          <p:cNvSpPr txBox="1"/>
          <p:nvPr/>
        </p:nvSpPr>
        <p:spPr>
          <a:xfrm>
            <a:off x="635452" y="1624153"/>
            <a:ext cx="5559403" cy="1938992"/>
          </a:xfrm>
          <a:prstGeom prst="rect">
            <a:avLst/>
          </a:prstGeom>
          <a:noFill/>
        </p:spPr>
        <p:txBody>
          <a:bodyPr wrap="square" rtlCol="0">
            <a:spAutoFit/>
          </a:bodyPr>
          <a:lstStyle/>
          <a:p>
            <a:r>
              <a:rPr lang="en-US" sz="2000" kern="1200" dirty="0" smtClean="0">
                <a:solidFill>
                  <a:schemeClr val="tx1"/>
                </a:solidFill>
                <a:latin typeface="Calibri"/>
                <a:ea typeface="+mn-ea"/>
                <a:cs typeface="+mn-cs"/>
              </a:rPr>
              <a:t>Temperature Monitoring and Throttling</a:t>
            </a:r>
          </a:p>
          <a:p>
            <a:pPr marL="285750" indent="-285750">
              <a:buFont typeface="Arial" pitchFamily="34" charset="0"/>
              <a:buChar char="•"/>
            </a:pPr>
            <a:r>
              <a:rPr lang="en-US" sz="2000" kern="1200" dirty="0" smtClean="0">
                <a:solidFill>
                  <a:schemeClr val="tx1"/>
                </a:solidFill>
                <a:latin typeface="Calibri"/>
                <a:ea typeface="+mn-ea"/>
                <a:cs typeface="+mn-cs"/>
              </a:rPr>
              <a:t>OpenEVSE monitors internal temperature</a:t>
            </a:r>
          </a:p>
          <a:p>
            <a:pPr marL="285750" indent="-285750">
              <a:buFont typeface="Arial" pitchFamily="34" charset="0"/>
              <a:buChar char="•"/>
            </a:pPr>
            <a:r>
              <a:rPr lang="en-US" sz="2000" kern="1200" dirty="0" smtClean="0">
                <a:solidFill>
                  <a:schemeClr val="tx1"/>
                </a:solidFill>
                <a:latin typeface="Calibri"/>
                <a:ea typeface="+mn-ea"/>
                <a:cs typeface="+mn-cs"/>
              </a:rPr>
              <a:t>Ambient and infrared sensors supported over i2c</a:t>
            </a:r>
          </a:p>
          <a:p>
            <a:pPr marL="285750" indent="-285750">
              <a:buFont typeface="Arial" pitchFamily="34" charset="0"/>
              <a:buChar char="•"/>
            </a:pPr>
            <a:r>
              <a:rPr lang="en-US" sz="2000" kern="1200" dirty="0" smtClean="0">
                <a:solidFill>
                  <a:schemeClr val="tx1"/>
                </a:solidFill>
                <a:latin typeface="Calibri"/>
                <a:ea typeface="+mn-ea"/>
                <a:cs typeface="+mn-cs"/>
              </a:rPr>
              <a:t>As temperature increases current is reduced by 25% - 50% - 75% - Shutdown</a:t>
            </a:r>
          </a:p>
          <a:p>
            <a:pPr marL="285750" indent="-285750">
              <a:buFont typeface="Arial" pitchFamily="34" charset="0"/>
              <a:buChar char="•"/>
            </a:pPr>
            <a:r>
              <a:rPr lang="en-US" sz="2000" kern="1200" dirty="0" smtClean="0">
                <a:solidFill>
                  <a:schemeClr val="tx1"/>
                </a:solidFill>
                <a:latin typeface="Calibri"/>
                <a:ea typeface="+mn-ea"/>
                <a:cs typeface="+mn-cs"/>
              </a:rPr>
              <a:t>Starts throttling at 57°C (135°F)</a:t>
            </a:r>
          </a:p>
        </p:txBody>
      </p:sp>
      <p:sp>
        <p:nvSpPr>
          <p:cNvPr id="2" name="Rectangle 1"/>
          <p:cNvSpPr/>
          <p:nvPr/>
        </p:nvSpPr>
        <p:spPr>
          <a:xfrm>
            <a:off x="3017382" y="4679962"/>
            <a:ext cx="3177473" cy="307777"/>
          </a:xfrm>
          <a:prstGeom prst="rect">
            <a:avLst/>
          </a:prstGeom>
        </p:spPr>
        <p:txBody>
          <a:bodyPr wrap="none">
            <a:spAutoFit/>
          </a:bodyPr>
          <a:lstStyle/>
          <a:p>
            <a:r>
              <a:rPr lang="en-US" dirty="0" smtClean="0">
                <a:solidFill>
                  <a:schemeClr val="tx1"/>
                </a:solidFill>
              </a:rPr>
              <a:t>TMC Connect 2015 | Santa Clara, CA</a:t>
            </a:r>
            <a:endParaRPr lang="en-US" dirty="0">
              <a:solidFill>
                <a:schemeClr val="tx1"/>
              </a:solidFill>
            </a:endParaRPr>
          </a:p>
        </p:txBody>
      </p:sp>
      <p:pic>
        <p:nvPicPr>
          <p:cNvPr id="6" name="Picture 5"/>
          <p:cNvPicPr>
            <a:picLocks noChangeAspect="1"/>
          </p:cNvPicPr>
          <p:nvPr/>
        </p:nvPicPr>
        <p:blipFill>
          <a:blip r:embed="rId4"/>
          <a:stretch>
            <a:fillRect/>
          </a:stretch>
        </p:blipFill>
        <p:spPr>
          <a:xfrm>
            <a:off x="6557352" y="3209662"/>
            <a:ext cx="2247489" cy="1778077"/>
          </a:xfrm>
          <a:prstGeom prst="rect">
            <a:avLst/>
          </a:prstGeom>
        </p:spPr>
      </p:pic>
      <p:pic>
        <p:nvPicPr>
          <p:cNvPr id="3074" name="Picture 2" descr="http://evseupgrade.com/pic/?rev2evse-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587" y="1486150"/>
            <a:ext cx="2046685" cy="153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285011"/>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sp>
        <p:nvSpPr>
          <p:cNvPr id="5" name="Rectangle 4"/>
          <p:cNvSpPr/>
          <p:nvPr/>
        </p:nvSpPr>
        <p:spPr>
          <a:xfrm>
            <a:off x="0" y="1227856"/>
            <a:ext cx="9144000" cy="3965127"/>
          </a:xfrm>
          <a:prstGeom prst="rect">
            <a:avLst/>
          </a:prstGeom>
          <a:solidFill>
            <a:schemeClr val="bg1"/>
          </a:solidFill>
          <a:ln>
            <a:solidFill>
              <a:schemeClr val="bg1">
                <a:lumMod val="50000"/>
              </a:schemeClr>
            </a:solidFill>
          </a:ln>
          <a:effectLst>
            <a:innerShdw blurRad="596900" dist="127000" dir="8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30" name="Shape 30"/>
          <p:cNvSpPr txBox="1">
            <a:spLocks noGrp="1"/>
          </p:cNvSpPr>
          <p:nvPr>
            <p:ph type="subTitle" idx="1"/>
          </p:nvPr>
        </p:nvSpPr>
        <p:spPr>
          <a:xfrm>
            <a:off x="504967" y="1227856"/>
            <a:ext cx="7953233" cy="3915644"/>
          </a:xfrm>
          <a:prstGeom prst="rect">
            <a:avLst/>
          </a:prstGeom>
        </p:spPr>
        <p:txBody>
          <a:bodyPr lIns="91425" tIns="91425" rIns="91425" bIns="91425" anchor="t" anchorCtr="0">
            <a:noAutofit/>
          </a:bodyPr>
          <a:lstStyle/>
          <a:p>
            <a:pPr algn="l"/>
            <a:r>
              <a:rPr lang="en-US" sz="300" dirty="0" smtClean="0">
                <a:solidFill>
                  <a:schemeClr val="tx1"/>
                </a:solidFill>
                <a:effectLst>
                  <a:outerShdw blurRad="38100" dist="38100" dir="2700000" algn="tl">
                    <a:srgbClr val="000000">
                      <a:alpha val="43137"/>
                    </a:srgbClr>
                  </a:outerShdw>
                </a:effectLst>
              </a:rPr>
              <a:t> </a:t>
            </a:r>
            <a:endParaRPr lang="en" sz="2000" dirty="0">
              <a:solidFill>
                <a:srgbClr val="EFEFEF"/>
              </a:solidFill>
              <a:latin typeface="Source Sans Pro"/>
              <a:ea typeface="Source Sans Pro"/>
              <a:cs typeface="Source Sans Pro"/>
              <a:sym typeface="Source Sans Pro"/>
            </a:endParaRPr>
          </a:p>
        </p:txBody>
      </p:sp>
      <p:sp>
        <p:nvSpPr>
          <p:cNvPr id="4" name="TextBox 3"/>
          <p:cNvSpPr txBox="1"/>
          <p:nvPr/>
        </p:nvSpPr>
        <p:spPr>
          <a:xfrm>
            <a:off x="398890" y="605952"/>
            <a:ext cx="5022377" cy="615553"/>
          </a:xfrm>
          <a:prstGeom prst="rect">
            <a:avLst/>
          </a:prstGeom>
          <a:noFill/>
        </p:spPr>
        <p:txBody>
          <a:bodyPr wrap="square" rtlCol="0">
            <a:spAutoFit/>
          </a:bodyPr>
          <a:lstStyle/>
          <a:p>
            <a:r>
              <a:rPr lang="en-US" sz="2000" dirty="0" err="1" smtClean="0">
                <a:solidFill>
                  <a:schemeClr val="bg1"/>
                </a:solidFill>
                <a:effectLst>
                  <a:outerShdw blurRad="38100" dist="38100" dir="2700000" algn="tl">
                    <a:srgbClr val="000000">
                      <a:alpha val="43137"/>
                    </a:srgbClr>
                  </a:outerShdw>
                </a:effectLst>
              </a:rPr>
              <a:t>OpenNRG</a:t>
            </a:r>
            <a:r>
              <a:rPr lang="en-US" sz="2000" dirty="0" smtClean="0">
                <a:solidFill>
                  <a:schemeClr val="bg1"/>
                </a:solidFill>
                <a:effectLst>
                  <a:outerShdw blurRad="38100" dist="38100" dir="2700000" algn="tl">
                    <a:srgbClr val="000000">
                      <a:alpha val="43137"/>
                    </a:srgbClr>
                  </a:outerShdw>
                </a:effectLst>
              </a:rPr>
              <a:t> </a:t>
            </a:r>
            <a:endParaRPr lang="en-US" sz="400" dirty="0">
              <a:solidFill>
                <a:schemeClr val="bg1"/>
              </a:solidFill>
              <a:effectLst>
                <a:outerShdw blurRad="38100" dist="38100" dir="2700000" algn="tl">
                  <a:srgbClr val="000000">
                    <a:alpha val="43137"/>
                  </a:srgbClr>
                </a:outerShdw>
              </a:effectLst>
            </a:endParaRPr>
          </a:p>
          <a:p>
            <a:endParaRPr lang="en-US" dirty="0"/>
          </a:p>
        </p:txBody>
      </p:sp>
      <p:sp>
        <p:nvSpPr>
          <p:cNvPr id="7" name="TextBox 6"/>
          <p:cNvSpPr txBox="1"/>
          <p:nvPr/>
        </p:nvSpPr>
        <p:spPr>
          <a:xfrm>
            <a:off x="2068467" y="1178373"/>
            <a:ext cx="6638805" cy="307777"/>
          </a:xfrm>
          <a:prstGeom prst="rect">
            <a:avLst/>
          </a:prstGeom>
          <a:noFill/>
        </p:spPr>
        <p:txBody>
          <a:bodyPr wrap="square" rtlCol="0">
            <a:spAutoFit/>
          </a:bodyPr>
          <a:lstStyle/>
          <a:p>
            <a:endParaRPr lang="en-US" dirty="0">
              <a:solidFill>
                <a:schemeClr val="bg1"/>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53" y="3266651"/>
            <a:ext cx="2866028" cy="153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35453" y="1332261"/>
            <a:ext cx="6781800" cy="1938992"/>
          </a:xfrm>
          <a:prstGeom prst="rect">
            <a:avLst/>
          </a:prstGeom>
          <a:noFill/>
        </p:spPr>
        <p:txBody>
          <a:bodyPr wrap="square" rtlCol="0">
            <a:spAutoFit/>
          </a:bodyPr>
          <a:lstStyle/>
          <a:p>
            <a:r>
              <a:rPr lang="en-US" sz="2000" kern="1200" dirty="0" smtClean="0">
                <a:solidFill>
                  <a:schemeClr val="tx1"/>
                </a:solidFill>
                <a:latin typeface="Calibri"/>
                <a:ea typeface="+mn-ea"/>
                <a:cs typeface="+mn-cs"/>
              </a:rPr>
              <a:t>Energy Monitoring</a:t>
            </a:r>
          </a:p>
          <a:p>
            <a:pPr marL="285750" indent="-285750">
              <a:buFont typeface="Arial" pitchFamily="34" charset="0"/>
              <a:buChar char="•"/>
            </a:pPr>
            <a:r>
              <a:rPr lang="en-US" sz="2000" kern="1200" dirty="0" smtClean="0">
                <a:solidFill>
                  <a:schemeClr val="tx1"/>
                </a:solidFill>
                <a:latin typeface="Calibri"/>
                <a:ea typeface="+mn-ea"/>
                <a:cs typeface="+mn-cs"/>
              </a:rPr>
              <a:t>Based on Open Energy Monitor </a:t>
            </a:r>
          </a:p>
          <a:p>
            <a:pPr marL="285750" indent="-285750">
              <a:buFont typeface="Arial" pitchFamily="34" charset="0"/>
              <a:buChar char="•"/>
            </a:pPr>
            <a:r>
              <a:rPr lang="en-US" sz="2000" kern="1200" dirty="0" smtClean="0">
                <a:solidFill>
                  <a:schemeClr val="tx1"/>
                </a:solidFill>
                <a:latin typeface="Calibri"/>
                <a:ea typeface="+mn-ea"/>
                <a:cs typeface="+mn-cs"/>
              </a:rPr>
              <a:t>OpenEVSE records current, temperature and state</a:t>
            </a:r>
          </a:p>
          <a:p>
            <a:pPr marL="285750" indent="-285750">
              <a:buFont typeface="Arial" pitchFamily="34" charset="0"/>
              <a:buChar char="•"/>
            </a:pPr>
            <a:r>
              <a:rPr lang="en-US" sz="2000" kern="1200" dirty="0" err="1" smtClean="0">
                <a:solidFill>
                  <a:schemeClr val="tx1"/>
                </a:solidFill>
                <a:latin typeface="Calibri"/>
                <a:ea typeface="+mn-ea"/>
                <a:cs typeface="+mn-cs"/>
              </a:rPr>
              <a:t>OpenNRG</a:t>
            </a:r>
            <a:r>
              <a:rPr lang="en-US" sz="2000" kern="1200" dirty="0" smtClean="0">
                <a:solidFill>
                  <a:schemeClr val="tx1"/>
                </a:solidFill>
                <a:latin typeface="Calibri"/>
                <a:ea typeface="+mn-ea"/>
                <a:cs typeface="+mn-cs"/>
              </a:rPr>
              <a:t> records </a:t>
            </a:r>
            <a:r>
              <a:rPr lang="en-US" sz="2000" kern="1200" dirty="0">
                <a:solidFill>
                  <a:schemeClr val="tx1"/>
                </a:solidFill>
                <a:latin typeface="Calibri"/>
                <a:ea typeface="+mn-ea"/>
                <a:cs typeface="+mn-cs"/>
              </a:rPr>
              <a:t>v</a:t>
            </a:r>
            <a:r>
              <a:rPr lang="en-US" sz="2000" kern="1200" dirty="0" smtClean="0">
                <a:solidFill>
                  <a:schemeClr val="tx1"/>
                </a:solidFill>
                <a:latin typeface="Calibri"/>
                <a:ea typeface="+mn-ea"/>
                <a:cs typeface="+mn-cs"/>
              </a:rPr>
              <a:t>oltage, current and temperature</a:t>
            </a:r>
          </a:p>
          <a:p>
            <a:pPr marL="285750" indent="-285750">
              <a:buFont typeface="Arial" pitchFamily="34" charset="0"/>
              <a:buChar char="•"/>
            </a:pPr>
            <a:r>
              <a:rPr lang="en-US" sz="2000" kern="1200" dirty="0" smtClean="0">
                <a:solidFill>
                  <a:schemeClr val="tx1"/>
                </a:solidFill>
                <a:latin typeface="Calibri"/>
                <a:ea typeface="+mn-ea"/>
                <a:cs typeface="+mn-cs"/>
              </a:rPr>
              <a:t>Data fusion with EVSE, EV, utility be obtained from EV</a:t>
            </a:r>
          </a:p>
          <a:p>
            <a:pPr marL="285750" indent="-285750">
              <a:buFont typeface="Arial" pitchFamily="34" charset="0"/>
              <a:buChar char="•"/>
            </a:pPr>
            <a:r>
              <a:rPr lang="en-US" sz="2000" kern="1200" dirty="0" err="1" smtClean="0">
                <a:solidFill>
                  <a:schemeClr val="tx1"/>
                </a:solidFill>
                <a:latin typeface="Calibri"/>
                <a:ea typeface="+mn-ea"/>
                <a:cs typeface="+mn-cs"/>
              </a:rPr>
              <a:t>WiFi</a:t>
            </a:r>
            <a:r>
              <a:rPr lang="en-US" sz="2000" kern="1200" dirty="0" smtClean="0">
                <a:solidFill>
                  <a:schemeClr val="tx1"/>
                </a:solidFill>
                <a:latin typeface="Calibri"/>
                <a:ea typeface="+mn-ea"/>
                <a:cs typeface="+mn-cs"/>
              </a:rPr>
              <a:t> – http://data.openevse.com</a:t>
            </a:r>
            <a:endParaRPr lang="en-US" sz="2000" kern="1200" dirty="0">
              <a:solidFill>
                <a:schemeClr val="tx1"/>
              </a:solidFill>
              <a:latin typeface="Calibri"/>
              <a:ea typeface="+mn-ea"/>
              <a:cs typeface="+mn-cs"/>
            </a:endParaRPr>
          </a:p>
        </p:txBody>
      </p:sp>
      <p:pic>
        <p:nvPicPr>
          <p:cNvPr id="3" name="Picture 2"/>
          <p:cNvPicPr>
            <a:picLocks noChangeAspect="1"/>
          </p:cNvPicPr>
          <p:nvPr/>
        </p:nvPicPr>
        <p:blipFill>
          <a:blip r:embed="rId5"/>
          <a:stretch>
            <a:fillRect/>
          </a:stretch>
        </p:blipFill>
        <p:spPr>
          <a:xfrm>
            <a:off x="6343850" y="3037025"/>
            <a:ext cx="2363420" cy="1761129"/>
          </a:xfrm>
          <a:prstGeom prst="rect">
            <a:avLst/>
          </a:prstGeom>
        </p:spPr>
      </p:pic>
      <p:sp>
        <p:nvSpPr>
          <p:cNvPr id="2" name="Rectangle 1"/>
          <p:cNvSpPr/>
          <p:nvPr/>
        </p:nvSpPr>
        <p:spPr>
          <a:xfrm>
            <a:off x="3017382" y="4679962"/>
            <a:ext cx="3177473" cy="307777"/>
          </a:xfrm>
          <a:prstGeom prst="rect">
            <a:avLst/>
          </a:prstGeom>
        </p:spPr>
        <p:txBody>
          <a:bodyPr wrap="none">
            <a:spAutoFit/>
          </a:bodyPr>
          <a:lstStyle/>
          <a:p>
            <a:r>
              <a:rPr lang="en-US" dirty="0" smtClean="0">
                <a:solidFill>
                  <a:schemeClr val="tx1"/>
                </a:solidFill>
              </a:rPr>
              <a:t>TMC Connect 2015 | Santa Clara, CA</a:t>
            </a:r>
            <a:endParaRPr lang="en-US" dirty="0">
              <a:solidFill>
                <a:schemeClr val="tx1"/>
              </a:solidFill>
            </a:endParaRPr>
          </a:p>
        </p:txBody>
      </p:sp>
    </p:spTree>
    <p:extLst>
      <p:ext uri="{BB962C8B-B14F-4D97-AF65-F5344CB8AC3E}">
        <p14:creationId xmlns:p14="http://schemas.microsoft.com/office/powerpoint/2010/main" val="3145512651"/>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sp>
        <p:nvSpPr>
          <p:cNvPr id="5" name="Rectangle 4"/>
          <p:cNvSpPr/>
          <p:nvPr/>
        </p:nvSpPr>
        <p:spPr>
          <a:xfrm>
            <a:off x="34118" y="1227856"/>
            <a:ext cx="9144000" cy="3965127"/>
          </a:xfrm>
          <a:prstGeom prst="rect">
            <a:avLst/>
          </a:prstGeom>
          <a:solidFill>
            <a:schemeClr val="bg1"/>
          </a:solidFill>
          <a:ln>
            <a:solidFill>
              <a:schemeClr val="bg1">
                <a:lumMod val="50000"/>
              </a:schemeClr>
            </a:solidFill>
          </a:ln>
          <a:effectLst>
            <a:innerShdw blurRad="596900" dist="127000" dir="8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30" name="Shape 30"/>
          <p:cNvSpPr txBox="1">
            <a:spLocks noGrp="1"/>
          </p:cNvSpPr>
          <p:nvPr>
            <p:ph type="subTitle" idx="1"/>
          </p:nvPr>
        </p:nvSpPr>
        <p:spPr>
          <a:xfrm>
            <a:off x="504967" y="1227856"/>
            <a:ext cx="7953233" cy="3915644"/>
          </a:xfrm>
          <a:prstGeom prst="rect">
            <a:avLst/>
          </a:prstGeom>
        </p:spPr>
        <p:txBody>
          <a:bodyPr lIns="91425" tIns="91425" rIns="91425" bIns="91425" anchor="t" anchorCtr="0">
            <a:noAutofit/>
          </a:bodyPr>
          <a:lstStyle/>
          <a:p>
            <a:pPr algn="l"/>
            <a:r>
              <a:rPr lang="en-US" sz="300" dirty="0" smtClean="0">
                <a:solidFill>
                  <a:schemeClr val="tx1"/>
                </a:solidFill>
                <a:effectLst>
                  <a:outerShdw blurRad="38100" dist="38100" dir="2700000" algn="tl">
                    <a:srgbClr val="000000">
                      <a:alpha val="43137"/>
                    </a:srgbClr>
                  </a:outerShdw>
                </a:effectLst>
              </a:rPr>
              <a:t> </a:t>
            </a:r>
            <a:endParaRPr lang="en" sz="2000" dirty="0">
              <a:solidFill>
                <a:srgbClr val="EFEFEF"/>
              </a:solidFill>
              <a:latin typeface="Source Sans Pro"/>
              <a:ea typeface="Source Sans Pro"/>
              <a:cs typeface="Source Sans Pro"/>
              <a:sym typeface="Source Sans Pro"/>
            </a:endParaRPr>
          </a:p>
        </p:txBody>
      </p:sp>
      <p:sp>
        <p:nvSpPr>
          <p:cNvPr id="4" name="TextBox 3"/>
          <p:cNvSpPr txBox="1"/>
          <p:nvPr/>
        </p:nvSpPr>
        <p:spPr>
          <a:xfrm>
            <a:off x="398890" y="605952"/>
            <a:ext cx="5022377" cy="615553"/>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OpenEVSE Dynamic Current </a:t>
            </a:r>
            <a:endParaRPr lang="en-US" sz="400" dirty="0">
              <a:solidFill>
                <a:schemeClr val="bg1"/>
              </a:solidFill>
              <a:effectLst>
                <a:outerShdw blurRad="38100" dist="38100" dir="2700000" algn="tl">
                  <a:srgbClr val="000000">
                    <a:alpha val="43137"/>
                  </a:srgbClr>
                </a:outerShdw>
              </a:effectLst>
            </a:endParaRPr>
          </a:p>
          <a:p>
            <a:endParaRPr lang="en-US" dirty="0"/>
          </a:p>
        </p:txBody>
      </p:sp>
      <p:sp>
        <p:nvSpPr>
          <p:cNvPr id="7" name="TextBox 6"/>
          <p:cNvSpPr txBox="1"/>
          <p:nvPr/>
        </p:nvSpPr>
        <p:spPr>
          <a:xfrm>
            <a:off x="2068467" y="1178373"/>
            <a:ext cx="6638805" cy="307777"/>
          </a:xfrm>
          <a:prstGeom prst="rect">
            <a:avLst/>
          </a:prstGeom>
          <a:noFill/>
        </p:spPr>
        <p:txBody>
          <a:bodyPr wrap="square" rtlCol="0">
            <a:spAutoFit/>
          </a:bodyPr>
          <a:lstStyle/>
          <a:p>
            <a:endParaRPr lang="en-US" dirty="0">
              <a:solidFill>
                <a:schemeClr val="bg1"/>
              </a:solidFill>
            </a:endParaRPr>
          </a:p>
        </p:txBody>
      </p:sp>
      <p:sp>
        <p:nvSpPr>
          <p:cNvPr id="18" name="TextBox 17"/>
          <p:cNvSpPr txBox="1"/>
          <p:nvPr/>
        </p:nvSpPr>
        <p:spPr>
          <a:xfrm>
            <a:off x="398891" y="1371600"/>
            <a:ext cx="5853682" cy="1754326"/>
          </a:xfrm>
          <a:prstGeom prst="rect">
            <a:avLst/>
          </a:prstGeom>
          <a:noFill/>
        </p:spPr>
        <p:txBody>
          <a:bodyPr wrap="square" rtlCol="0">
            <a:spAutoFit/>
          </a:bodyPr>
          <a:lstStyle/>
          <a:p>
            <a:r>
              <a:rPr lang="en-US" sz="1800" dirty="0" smtClean="0">
                <a:solidFill>
                  <a:schemeClr val="tx1"/>
                </a:solidFill>
              </a:rPr>
              <a:t>Infrastructure is expensive, Smart EVSEs share a circuit and share load.</a:t>
            </a:r>
            <a:endParaRPr lang="en-US" sz="1800" dirty="0">
              <a:solidFill>
                <a:schemeClr val="tx1"/>
              </a:solidFill>
            </a:endParaRPr>
          </a:p>
          <a:p>
            <a:pPr marL="342900" indent="-342900">
              <a:buFont typeface="Arial" pitchFamily="34" charset="0"/>
              <a:buChar char="•"/>
            </a:pPr>
            <a:r>
              <a:rPr lang="en-US" sz="1800" dirty="0" smtClean="0">
                <a:solidFill>
                  <a:schemeClr val="tx1"/>
                </a:solidFill>
              </a:rPr>
              <a:t>J1772 allows for dynamic current settings </a:t>
            </a:r>
          </a:p>
          <a:p>
            <a:pPr marL="342900" indent="-342900">
              <a:buFont typeface="Arial" pitchFamily="34" charset="0"/>
              <a:buChar char="•"/>
            </a:pPr>
            <a:r>
              <a:rPr lang="en-US" sz="1800" dirty="0" smtClean="0">
                <a:solidFill>
                  <a:schemeClr val="tx1"/>
                </a:solidFill>
              </a:rPr>
              <a:t>Vehicles with low current requirement of those finished can give capacity to those who need it</a:t>
            </a:r>
          </a:p>
          <a:p>
            <a:r>
              <a:rPr lang="en-US" sz="1800" dirty="0" smtClean="0">
                <a:solidFill>
                  <a:schemeClr val="tx1"/>
                </a:solidFill>
              </a:rPr>
              <a:t>Example: 8 - 30A EVSE sharing 100A circuit</a:t>
            </a:r>
          </a:p>
        </p:txBody>
      </p:sp>
      <p:pic>
        <p:nvPicPr>
          <p:cNvPr id="9" name="Picture 8"/>
          <p:cNvPicPr>
            <a:picLocks noChangeAspect="1"/>
          </p:cNvPicPr>
          <p:nvPr/>
        </p:nvPicPr>
        <p:blipFill>
          <a:blip r:embed="rId4"/>
          <a:stretch>
            <a:fillRect/>
          </a:stretch>
        </p:blipFill>
        <p:spPr>
          <a:xfrm>
            <a:off x="6059596" y="1470195"/>
            <a:ext cx="2920890" cy="3402057"/>
          </a:xfrm>
          <a:prstGeom prst="rect">
            <a:avLst/>
          </a:prstGeom>
        </p:spPr>
      </p:pic>
      <p:pic>
        <p:nvPicPr>
          <p:cNvPr id="8" name="Picture 7"/>
          <p:cNvPicPr>
            <a:picLocks noChangeAspect="1"/>
          </p:cNvPicPr>
          <p:nvPr/>
        </p:nvPicPr>
        <p:blipFill>
          <a:blip r:embed="rId5"/>
          <a:stretch>
            <a:fillRect/>
          </a:stretch>
        </p:blipFill>
        <p:spPr>
          <a:xfrm>
            <a:off x="6059596" y="1492501"/>
            <a:ext cx="2869453" cy="3452106"/>
          </a:xfrm>
          <a:prstGeom prst="rect">
            <a:avLst/>
          </a:prstGeom>
        </p:spPr>
      </p:pic>
      <p:sp>
        <p:nvSpPr>
          <p:cNvPr id="2" name="Rectangle 1"/>
          <p:cNvSpPr/>
          <p:nvPr/>
        </p:nvSpPr>
        <p:spPr>
          <a:xfrm>
            <a:off x="3017382" y="4679962"/>
            <a:ext cx="3177473" cy="307777"/>
          </a:xfrm>
          <a:prstGeom prst="rect">
            <a:avLst/>
          </a:prstGeom>
        </p:spPr>
        <p:txBody>
          <a:bodyPr wrap="none">
            <a:spAutoFit/>
          </a:bodyPr>
          <a:lstStyle/>
          <a:p>
            <a:r>
              <a:rPr lang="en-US" dirty="0" smtClean="0">
                <a:solidFill>
                  <a:schemeClr val="tx1"/>
                </a:solidFill>
              </a:rPr>
              <a:t>TMC Connect 2015 | Santa Clara, CA</a:t>
            </a:r>
            <a:endParaRPr lang="en-US" dirty="0">
              <a:solidFill>
                <a:schemeClr val="tx1"/>
              </a:solidFill>
            </a:endParaRPr>
          </a:p>
        </p:txBody>
      </p:sp>
    </p:spTree>
    <p:extLst>
      <p:ext uri="{BB962C8B-B14F-4D97-AF65-F5344CB8AC3E}">
        <p14:creationId xmlns:p14="http://schemas.microsoft.com/office/powerpoint/2010/main" val="8090839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sp>
        <p:nvSpPr>
          <p:cNvPr id="5" name="Rectangle 4"/>
          <p:cNvSpPr/>
          <p:nvPr/>
        </p:nvSpPr>
        <p:spPr>
          <a:xfrm>
            <a:off x="34118" y="1227856"/>
            <a:ext cx="9144000" cy="3965127"/>
          </a:xfrm>
          <a:prstGeom prst="rect">
            <a:avLst/>
          </a:prstGeom>
          <a:solidFill>
            <a:schemeClr val="bg1"/>
          </a:solidFill>
          <a:ln>
            <a:solidFill>
              <a:schemeClr val="bg1">
                <a:lumMod val="50000"/>
              </a:schemeClr>
            </a:solidFill>
          </a:ln>
          <a:effectLst>
            <a:innerShdw blurRad="596900" dist="127000" dir="8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30" name="Shape 30"/>
          <p:cNvSpPr txBox="1">
            <a:spLocks noGrp="1"/>
          </p:cNvSpPr>
          <p:nvPr>
            <p:ph type="subTitle" idx="1"/>
          </p:nvPr>
        </p:nvSpPr>
        <p:spPr>
          <a:xfrm>
            <a:off x="504968" y="1227856"/>
            <a:ext cx="6917588" cy="3915644"/>
          </a:xfrm>
          <a:prstGeom prst="rect">
            <a:avLst/>
          </a:prstGeom>
        </p:spPr>
        <p:txBody>
          <a:bodyPr lIns="91425" tIns="91425" rIns="91425" bIns="91425" anchor="t" anchorCtr="0">
            <a:noAutofit/>
          </a:bodyPr>
          <a:lstStyle/>
          <a:p>
            <a:pPr marL="171450" indent="-171450" algn="l">
              <a:buFont typeface="Arial" panose="020B0604020202020204" pitchFamily="34" charset="0"/>
              <a:buChar char="•"/>
            </a:pPr>
            <a:endParaRPr lang="en-US" sz="2000" dirty="0" smtClean="0"/>
          </a:p>
          <a:p>
            <a:pPr marL="171450" indent="-171450" algn="l">
              <a:buFont typeface="Arial" panose="020B0604020202020204" pitchFamily="34" charset="0"/>
              <a:buChar char="•"/>
            </a:pPr>
            <a:r>
              <a:rPr lang="en-US" sz="2000" dirty="0" err="1"/>
              <a:t>WattZilla</a:t>
            </a:r>
            <a:r>
              <a:rPr lang="en-US" sz="2000" dirty="0"/>
              <a:t> DUO is the world’s first </a:t>
            </a:r>
            <a:r>
              <a:rPr lang="en-US" sz="2000" b="1" i="1" dirty="0"/>
              <a:t>dual </a:t>
            </a:r>
            <a:r>
              <a:rPr lang="en-US" sz="2000" dirty="0"/>
              <a:t>80-amp electric vehicle charging station capable of charging two electric vehicles at 80 AMPS </a:t>
            </a:r>
            <a:r>
              <a:rPr lang="en-US" sz="2000" b="1" i="1" dirty="0"/>
              <a:t>simultaneously</a:t>
            </a:r>
            <a:r>
              <a:rPr lang="en-US" sz="2000" dirty="0" smtClean="0"/>
              <a:t>.</a:t>
            </a:r>
          </a:p>
          <a:p>
            <a:pPr marL="171450" indent="-171450" algn="l">
              <a:buFont typeface="Arial" panose="020B0604020202020204" pitchFamily="34" charset="0"/>
              <a:buChar char="•"/>
            </a:pPr>
            <a:r>
              <a:rPr lang="en-US" sz="2000" dirty="0" smtClean="0"/>
              <a:t>UL </a:t>
            </a:r>
            <a:r>
              <a:rPr lang="en-US" sz="2000" dirty="0"/>
              <a:t>listed 80A Dual and </a:t>
            </a:r>
            <a:r>
              <a:rPr lang="en-US" sz="2000" dirty="0" smtClean="0"/>
              <a:t>Single</a:t>
            </a:r>
          </a:p>
          <a:p>
            <a:pPr marL="171450" indent="-171450" algn="l">
              <a:buFont typeface="Arial" panose="020B0604020202020204" pitchFamily="34" charset="0"/>
              <a:buChar char="•"/>
            </a:pPr>
            <a:r>
              <a:rPr lang="en-US" sz="2000" dirty="0" smtClean="0"/>
              <a:t>Developed with OpenEVSE components and UL listed by Liquid Sky LLC. </a:t>
            </a:r>
            <a:endParaRPr lang="en-US" sz="2000" dirty="0"/>
          </a:p>
          <a:p>
            <a:pPr marL="171450" indent="-171450" algn="l">
              <a:buFont typeface="Arial" panose="020B0604020202020204" pitchFamily="34" charset="0"/>
              <a:buChar char="•"/>
            </a:pPr>
            <a:r>
              <a:rPr lang="en-US" sz="2000" dirty="0"/>
              <a:t>Stainless Steel Construction -</a:t>
            </a:r>
            <a:r>
              <a:rPr lang="en-US" sz="2000" b="1" i="1" dirty="0"/>
              <a:t> Made in USA - Built to last!</a:t>
            </a:r>
            <a:endParaRPr lang="en-US" sz="2000" dirty="0"/>
          </a:p>
          <a:p>
            <a:pPr algn="l"/>
            <a:endParaRPr lang="en" sz="2000" dirty="0">
              <a:solidFill>
                <a:schemeClr val="tx1"/>
              </a:solidFill>
              <a:latin typeface="Source Sans Pro"/>
              <a:ea typeface="Source Sans Pro"/>
              <a:cs typeface="Source Sans Pro"/>
              <a:sym typeface="Source Sans Pro"/>
            </a:endParaRPr>
          </a:p>
        </p:txBody>
      </p:sp>
      <p:sp>
        <p:nvSpPr>
          <p:cNvPr id="4" name="TextBox 3"/>
          <p:cNvSpPr txBox="1"/>
          <p:nvPr/>
        </p:nvSpPr>
        <p:spPr>
          <a:xfrm>
            <a:off x="398890" y="605952"/>
            <a:ext cx="5022377" cy="615553"/>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Liquid Sky - </a:t>
            </a:r>
            <a:r>
              <a:rPr lang="en-US" sz="2000" dirty="0" err="1" smtClean="0">
                <a:solidFill>
                  <a:schemeClr val="bg1"/>
                </a:solidFill>
                <a:effectLst>
                  <a:outerShdw blurRad="38100" dist="38100" dir="2700000" algn="tl">
                    <a:srgbClr val="000000">
                      <a:alpha val="43137"/>
                    </a:srgbClr>
                  </a:outerShdw>
                </a:effectLst>
              </a:rPr>
              <a:t>WattZilla</a:t>
            </a:r>
            <a:r>
              <a:rPr lang="en-US" sz="2000" dirty="0" smtClean="0">
                <a:solidFill>
                  <a:schemeClr val="bg1"/>
                </a:solidFill>
                <a:effectLst>
                  <a:outerShdw blurRad="38100" dist="38100" dir="2700000" algn="tl">
                    <a:srgbClr val="000000">
                      <a:alpha val="43137"/>
                    </a:srgbClr>
                  </a:outerShdw>
                </a:effectLst>
              </a:rPr>
              <a:t> </a:t>
            </a:r>
            <a:endParaRPr lang="en-US" sz="400" dirty="0">
              <a:solidFill>
                <a:schemeClr val="bg1"/>
              </a:solidFill>
              <a:effectLst>
                <a:outerShdw blurRad="38100" dist="38100" dir="2700000" algn="tl">
                  <a:srgbClr val="000000">
                    <a:alpha val="43137"/>
                  </a:srgbClr>
                </a:outerShdw>
              </a:effectLst>
            </a:endParaRPr>
          </a:p>
          <a:p>
            <a:endParaRPr lang="en-US" dirty="0"/>
          </a:p>
        </p:txBody>
      </p:sp>
      <p:sp>
        <p:nvSpPr>
          <p:cNvPr id="2" name="Rectangle 1"/>
          <p:cNvSpPr/>
          <p:nvPr/>
        </p:nvSpPr>
        <p:spPr>
          <a:xfrm>
            <a:off x="3017382" y="4679962"/>
            <a:ext cx="3177473" cy="307777"/>
          </a:xfrm>
          <a:prstGeom prst="rect">
            <a:avLst/>
          </a:prstGeom>
        </p:spPr>
        <p:txBody>
          <a:bodyPr wrap="none">
            <a:spAutoFit/>
          </a:bodyPr>
          <a:lstStyle/>
          <a:p>
            <a:r>
              <a:rPr lang="en-US" dirty="0" smtClean="0">
                <a:solidFill>
                  <a:schemeClr val="tx1"/>
                </a:solidFill>
              </a:rPr>
              <a:t>TMC Connect 2015 | Santa Clara, CA</a:t>
            </a:r>
            <a:endParaRPr lang="en-US" dirty="0">
              <a:solidFill>
                <a:schemeClr val="tx1"/>
              </a:solidFill>
            </a:endParaRPr>
          </a:p>
        </p:txBody>
      </p:sp>
      <p:pic>
        <p:nvPicPr>
          <p:cNvPr id="3" name="Picture 2"/>
          <p:cNvPicPr>
            <a:picLocks noChangeAspect="1"/>
          </p:cNvPicPr>
          <p:nvPr/>
        </p:nvPicPr>
        <p:blipFill>
          <a:blip r:embed="rId4"/>
          <a:stretch>
            <a:fillRect/>
          </a:stretch>
        </p:blipFill>
        <p:spPr>
          <a:xfrm>
            <a:off x="7422555" y="1518219"/>
            <a:ext cx="1444878" cy="3384400"/>
          </a:xfrm>
          <a:prstGeom prst="rect">
            <a:avLst/>
          </a:prstGeom>
        </p:spPr>
      </p:pic>
    </p:spTree>
    <p:extLst>
      <p:ext uri="{BB962C8B-B14F-4D97-AF65-F5344CB8AC3E}">
        <p14:creationId xmlns:p14="http://schemas.microsoft.com/office/powerpoint/2010/main" val="2346367307"/>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53"/>
        <p:cNvGrpSpPr/>
        <p:nvPr/>
      </p:nvGrpSpPr>
      <p:grpSpPr>
        <a:xfrm>
          <a:off x="0" y="0"/>
          <a:ext cx="0" cy="0"/>
          <a:chOff x="0" y="0"/>
          <a:chExt cx="0" cy="0"/>
        </a:xfrm>
      </p:grpSpPr>
      <p:sp>
        <p:nvSpPr>
          <p:cNvPr id="54" name="Shape 54"/>
          <p:cNvSpPr txBox="1">
            <a:spLocks noGrp="1"/>
          </p:cNvSpPr>
          <p:nvPr>
            <p:ph type="subTitle" idx="1"/>
          </p:nvPr>
        </p:nvSpPr>
        <p:spPr>
          <a:xfrm>
            <a:off x="685800" y="2421167"/>
            <a:ext cx="7772400" cy="2375999"/>
          </a:xfrm>
          <a:prstGeom prst="rect">
            <a:avLst/>
          </a:prstGeom>
        </p:spPr>
        <p:txBody>
          <a:bodyPr lIns="91425" tIns="91425" rIns="91425" bIns="91425" anchor="t" anchorCtr="0">
            <a:noAutofit/>
          </a:bodyPr>
          <a:lstStyle/>
          <a:p>
            <a:r>
              <a:rPr lang="en" dirty="0">
                <a:solidFill>
                  <a:srgbClr val="EFEFEF"/>
                </a:solidFill>
                <a:latin typeface="Source Sans Pro"/>
                <a:ea typeface="Source Sans Pro"/>
                <a:cs typeface="Source Sans Pro"/>
                <a:sym typeface="Source Sans Pro"/>
              </a:rPr>
              <a:t>TECH TALK - SAE J1772 and OpenEVSE</a:t>
            </a:r>
          </a:p>
        </p:txBody>
      </p:sp>
      <p:pic>
        <p:nvPicPr>
          <p:cNvPr id="55" name="Shape 55"/>
          <p:cNvPicPr preferRelativeResize="0"/>
          <p:nvPr/>
        </p:nvPicPr>
        <p:blipFill>
          <a:blip r:embed="rId3">
            <a:alphaModFix/>
          </a:blip>
          <a:stretch>
            <a:fillRect/>
          </a:stretch>
        </p:blipFill>
        <p:spPr>
          <a:xfrm>
            <a:off x="2424975" y="949250"/>
            <a:ext cx="4294050" cy="11450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sp>
        <p:nvSpPr>
          <p:cNvPr id="30" name="Shape 30"/>
          <p:cNvSpPr txBox="1">
            <a:spLocks noGrp="1"/>
          </p:cNvSpPr>
          <p:nvPr>
            <p:ph type="subTitle" idx="1"/>
          </p:nvPr>
        </p:nvSpPr>
        <p:spPr>
          <a:xfrm>
            <a:off x="1460310" y="1050878"/>
            <a:ext cx="6997889" cy="3746288"/>
          </a:xfrm>
          <a:prstGeom prst="rect">
            <a:avLst/>
          </a:prstGeom>
        </p:spPr>
        <p:txBody>
          <a:bodyPr lIns="91425" tIns="91425" rIns="91425" bIns="91425" anchor="t" anchorCtr="0">
            <a:noAutofit/>
          </a:bodyPr>
          <a:lstStyle/>
          <a:p>
            <a:endParaRPr lang="en-US" sz="2400" dirty="0">
              <a:solidFill>
                <a:schemeClr val="bg1"/>
              </a:solidFill>
              <a:effectLst>
                <a:outerShdw blurRad="38100" dist="38100" dir="2700000" algn="tl">
                  <a:srgbClr val="000000">
                    <a:alpha val="43137"/>
                  </a:srgbClr>
                </a:outerShdw>
              </a:effectLst>
            </a:endParaRPr>
          </a:p>
          <a:p>
            <a:pPr marL="457200" indent="-457200" algn="l">
              <a:buFont typeface="Arial" pitchFamily="34" charset="0"/>
              <a:buChar char="•"/>
            </a:pPr>
            <a:r>
              <a:rPr lang="en-US" sz="2400" dirty="0">
                <a:solidFill>
                  <a:schemeClr val="bg1">
                    <a:lumMod val="65000"/>
                  </a:schemeClr>
                </a:solidFill>
                <a:effectLst>
                  <a:outerShdw blurRad="38100" dist="38100" dir="2700000" algn="tl">
                    <a:srgbClr val="000000">
                      <a:alpha val="43137"/>
                    </a:srgbClr>
                  </a:outerShdw>
                </a:effectLst>
              </a:rPr>
              <a:t>Electric Vehicle Supply Equipment</a:t>
            </a:r>
          </a:p>
          <a:p>
            <a:pPr marL="457200" indent="-457200" algn="l">
              <a:buFont typeface="Arial" pitchFamily="34" charset="0"/>
              <a:buChar char="•"/>
            </a:pPr>
            <a:r>
              <a:rPr lang="en-US" sz="2400" dirty="0" smtClean="0">
                <a:solidFill>
                  <a:schemeClr val="bg1">
                    <a:lumMod val="65000"/>
                  </a:schemeClr>
                </a:solidFill>
                <a:effectLst>
                  <a:outerShdw blurRad="38100" dist="38100" dir="2700000" algn="tl">
                    <a:srgbClr val="000000">
                      <a:alpha val="43137"/>
                    </a:srgbClr>
                  </a:outerShdw>
                </a:effectLst>
              </a:rPr>
              <a:t>SAE J1772 </a:t>
            </a:r>
            <a:r>
              <a:rPr lang="en-US" sz="2400" dirty="0">
                <a:solidFill>
                  <a:schemeClr val="bg1">
                    <a:lumMod val="65000"/>
                  </a:schemeClr>
                </a:solidFill>
                <a:effectLst>
                  <a:outerShdw blurRad="38100" dist="38100" dir="2700000" algn="tl">
                    <a:srgbClr val="000000">
                      <a:alpha val="43137"/>
                    </a:srgbClr>
                  </a:outerShdw>
                </a:effectLst>
              </a:rPr>
              <a:t>Recommended </a:t>
            </a:r>
            <a:r>
              <a:rPr lang="en-US" sz="2400" dirty="0" smtClean="0">
                <a:solidFill>
                  <a:schemeClr val="bg1">
                    <a:lumMod val="65000"/>
                  </a:schemeClr>
                </a:solidFill>
                <a:effectLst>
                  <a:outerShdw blurRad="38100" dist="38100" dir="2700000" algn="tl">
                    <a:srgbClr val="000000">
                      <a:alpha val="43137"/>
                    </a:srgbClr>
                  </a:outerShdw>
                </a:effectLst>
              </a:rPr>
              <a:t>Practice</a:t>
            </a:r>
            <a:endParaRPr lang="en-US" sz="2400" dirty="0">
              <a:solidFill>
                <a:schemeClr val="bg1">
                  <a:lumMod val="65000"/>
                </a:schemeClr>
              </a:solidFill>
              <a:effectLst>
                <a:outerShdw blurRad="38100" dist="38100" dir="2700000" algn="tl">
                  <a:srgbClr val="000000">
                    <a:alpha val="43137"/>
                  </a:srgbClr>
                </a:outerShdw>
              </a:effectLst>
            </a:endParaRPr>
          </a:p>
          <a:p>
            <a:pPr marL="457200" indent="-457200" algn="l">
              <a:buFont typeface="Arial" pitchFamily="34" charset="0"/>
              <a:buChar char="•"/>
            </a:pPr>
            <a:r>
              <a:rPr lang="en-US" sz="2400" dirty="0" smtClean="0">
                <a:solidFill>
                  <a:schemeClr val="bg1">
                    <a:lumMod val="65000"/>
                  </a:schemeClr>
                </a:solidFill>
                <a:effectLst>
                  <a:outerShdw blurRad="38100" dist="38100" dir="2700000" algn="tl">
                    <a:srgbClr val="000000">
                      <a:alpha val="43137"/>
                    </a:srgbClr>
                  </a:outerShdw>
                </a:effectLst>
              </a:rPr>
              <a:t>Open Source Hardware - OpenEVSE</a:t>
            </a:r>
            <a:endParaRPr lang="en-US" sz="2400" dirty="0">
              <a:solidFill>
                <a:schemeClr val="bg1">
                  <a:lumMod val="65000"/>
                </a:schemeClr>
              </a:solidFill>
              <a:effectLst>
                <a:outerShdw blurRad="38100" dist="38100" dir="2700000" algn="tl">
                  <a:srgbClr val="000000">
                    <a:alpha val="43137"/>
                  </a:srgbClr>
                </a:outerShdw>
              </a:effectLst>
            </a:endParaRPr>
          </a:p>
          <a:p>
            <a:pPr marL="457200" indent="-457200" algn="l">
              <a:buFont typeface="Arial" pitchFamily="34" charset="0"/>
              <a:buChar char="•"/>
            </a:pPr>
            <a:r>
              <a:rPr lang="en-US" sz="2400" dirty="0">
                <a:solidFill>
                  <a:schemeClr val="bg1">
                    <a:lumMod val="65000"/>
                  </a:schemeClr>
                </a:solidFill>
                <a:effectLst>
                  <a:outerShdw blurRad="38100" dist="38100" dir="2700000" algn="tl">
                    <a:srgbClr val="000000">
                      <a:alpha val="43137"/>
                    </a:srgbClr>
                  </a:outerShdw>
                </a:effectLst>
              </a:rPr>
              <a:t>Technology Development</a:t>
            </a:r>
          </a:p>
          <a:p>
            <a:pPr algn="l">
              <a:spcBef>
                <a:spcPts val="0"/>
              </a:spcBef>
              <a:buNone/>
            </a:pPr>
            <a:endParaRPr lang="en" sz="2400" dirty="0">
              <a:solidFill>
                <a:srgbClr val="EFEFEF"/>
              </a:solidFill>
              <a:latin typeface="Source Sans Pro"/>
              <a:ea typeface="Source Sans Pro"/>
              <a:cs typeface="Source Sans Pro"/>
              <a:sym typeface="Source Sans Pro"/>
            </a:endParaRPr>
          </a:p>
        </p:txBody>
      </p:sp>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2" name="Rectangle 1"/>
          <p:cNvSpPr/>
          <p:nvPr/>
        </p:nvSpPr>
        <p:spPr>
          <a:xfrm>
            <a:off x="2983263" y="4643277"/>
            <a:ext cx="3177473" cy="307777"/>
          </a:xfrm>
          <a:prstGeom prst="rect">
            <a:avLst/>
          </a:prstGeom>
        </p:spPr>
        <p:txBody>
          <a:bodyPr wrap="none">
            <a:spAutoFit/>
          </a:bodyPr>
          <a:lstStyle/>
          <a:p>
            <a:r>
              <a:rPr lang="en-US" dirty="0" smtClean="0">
                <a:solidFill>
                  <a:schemeClr val="bg1"/>
                </a:solidFill>
              </a:rPr>
              <a:t>TMC Connect 2015 | Santa Clara, CA</a:t>
            </a:r>
            <a:endParaRPr lang="en-US" dirty="0">
              <a:solidFill>
                <a:schemeClr val="bg1"/>
              </a:solidFill>
            </a:endParaRPr>
          </a:p>
        </p:txBody>
      </p:sp>
      <p:sp>
        <p:nvSpPr>
          <p:cNvPr id="3" name="TextBox 2"/>
          <p:cNvSpPr txBox="1"/>
          <p:nvPr/>
        </p:nvSpPr>
        <p:spPr>
          <a:xfrm>
            <a:off x="559556" y="630157"/>
            <a:ext cx="5145207" cy="615553"/>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TECH</a:t>
            </a:r>
            <a:r>
              <a:rPr lang="en-US" sz="1800" dirty="0" smtClean="0">
                <a:solidFill>
                  <a:schemeClr val="bg1"/>
                </a:solidFill>
                <a:effectLst>
                  <a:outerShdw blurRad="38100" dist="38100" dir="2700000" algn="tl">
                    <a:srgbClr val="000000">
                      <a:alpha val="43137"/>
                    </a:srgbClr>
                  </a:outerShdw>
                </a:effectLst>
              </a:rPr>
              <a:t> </a:t>
            </a:r>
            <a:r>
              <a:rPr lang="en-US" sz="2000" dirty="0" smtClean="0">
                <a:solidFill>
                  <a:schemeClr val="bg1"/>
                </a:solidFill>
                <a:effectLst>
                  <a:outerShdw blurRad="38100" dist="38100" dir="2700000" algn="tl">
                    <a:srgbClr val="000000">
                      <a:alpha val="43137"/>
                    </a:srgbClr>
                  </a:outerShdw>
                </a:effectLst>
              </a:rPr>
              <a:t>TALK - SAE J1772 and OpenEVSE</a:t>
            </a:r>
            <a:endParaRPr lang="en-US" sz="2000"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4193487885"/>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2" name="Rectangle 1"/>
          <p:cNvSpPr/>
          <p:nvPr/>
        </p:nvSpPr>
        <p:spPr>
          <a:xfrm>
            <a:off x="2983263" y="4643277"/>
            <a:ext cx="3177473" cy="307777"/>
          </a:xfrm>
          <a:prstGeom prst="rect">
            <a:avLst/>
          </a:prstGeom>
        </p:spPr>
        <p:txBody>
          <a:bodyPr wrap="none">
            <a:spAutoFit/>
          </a:bodyPr>
          <a:lstStyle/>
          <a:p>
            <a:r>
              <a:rPr lang="en-US" dirty="0" smtClean="0">
                <a:solidFill>
                  <a:schemeClr val="bg1"/>
                </a:solidFill>
              </a:rPr>
              <a:t>TMC Connect 2015 | Santa Clara, CA</a:t>
            </a:r>
            <a:endParaRPr lang="en-US" dirty="0">
              <a:solidFill>
                <a:schemeClr val="bg1"/>
              </a:solidFill>
            </a:endParaRPr>
          </a:p>
        </p:txBody>
      </p:sp>
      <p:sp>
        <p:nvSpPr>
          <p:cNvPr id="30" name="Shape 30"/>
          <p:cNvSpPr txBox="1">
            <a:spLocks noGrp="1"/>
          </p:cNvSpPr>
          <p:nvPr>
            <p:ph type="subTitle" idx="1"/>
          </p:nvPr>
        </p:nvSpPr>
        <p:spPr>
          <a:xfrm>
            <a:off x="504967" y="1227856"/>
            <a:ext cx="7953233" cy="2743643"/>
          </a:xfrm>
          <a:prstGeom prst="rect">
            <a:avLst/>
          </a:prstGeom>
        </p:spPr>
        <p:txBody>
          <a:bodyPr lIns="91425" tIns="91425" rIns="91425" bIns="91425" anchor="t" anchorCtr="0">
            <a:noAutofit/>
          </a:bodyPr>
          <a:lstStyle/>
          <a:p>
            <a:pPr algn="l"/>
            <a:r>
              <a:rPr lang="en-US" sz="300" dirty="0" smtClean="0">
                <a:solidFill>
                  <a:schemeClr val="tx1"/>
                </a:solidFill>
                <a:effectLst>
                  <a:outerShdw blurRad="38100" dist="38100" dir="2700000" algn="tl">
                    <a:srgbClr val="000000">
                      <a:alpha val="43137"/>
                    </a:srgbClr>
                  </a:outerShdw>
                </a:effectLst>
              </a:rPr>
              <a:t> </a:t>
            </a:r>
            <a:endParaRPr lang="en-US" sz="2400" dirty="0">
              <a:solidFill>
                <a:schemeClr val="tx1"/>
              </a:solidFill>
              <a:effectLst>
                <a:outerShdw blurRad="38100" dist="38100" dir="2700000" algn="tl">
                  <a:srgbClr val="000000">
                    <a:alpha val="43137"/>
                  </a:srgbClr>
                </a:outerShdw>
              </a:effectLst>
            </a:endParaRPr>
          </a:p>
          <a:p>
            <a:pPr algn="l"/>
            <a:r>
              <a:rPr lang="en-US" sz="2000" dirty="0" smtClean="0">
                <a:solidFill>
                  <a:schemeClr val="bg1">
                    <a:lumMod val="65000"/>
                  </a:schemeClr>
                </a:solidFill>
              </a:rPr>
              <a:t>The </a:t>
            </a:r>
            <a:r>
              <a:rPr lang="en-US" sz="2000" dirty="0">
                <a:solidFill>
                  <a:schemeClr val="bg1">
                    <a:lumMod val="65000"/>
                  </a:schemeClr>
                </a:solidFill>
              </a:rPr>
              <a:t>EVSE provides several safety features</a:t>
            </a:r>
            <a:r>
              <a:rPr lang="en-US" sz="2000" dirty="0" smtClean="0">
                <a:solidFill>
                  <a:schemeClr val="bg1">
                    <a:lumMod val="65000"/>
                  </a:schemeClr>
                </a:solidFill>
              </a:rPr>
              <a:t>:</a:t>
            </a:r>
          </a:p>
          <a:p>
            <a:pPr marL="342900" indent="-342900" algn="l">
              <a:buFont typeface="Arial" panose="020B0604020202020204" pitchFamily="34" charset="0"/>
              <a:buChar char="•"/>
            </a:pPr>
            <a:r>
              <a:rPr lang="en-US" sz="2000" dirty="0" smtClean="0">
                <a:solidFill>
                  <a:schemeClr val="bg1">
                    <a:lumMod val="65000"/>
                  </a:schemeClr>
                </a:solidFill>
              </a:rPr>
              <a:t>Smart Power Cord…</a:t>
            </a:r>
          </a:p>
          <a:p>
            <a:pPr marL="342900" indent="-342900" algn="l">
              <a:buFont typeface="Arial" panose="020B0604020202020204" pitchFamily="34" charset="0"/>
              <a:buChar char="•"/>
            </a:pPr>
            <a:r>
              <a:rPr lang="en-US" sz="2000" dirty="0" smtClean="0">
                <a:solidFill>
                  <a:schemeClr val="bg1">
                    <a:lumMod val="65000"/>
                  </a:schemeClr>
                </a:solidFill>
              </a:rPr>
              <a:t>Power </a:t>
            </a:r>
            <a:r>
              <a:rPr lang="en-US" sz="2000" dirty="0">
                <a:solidFill>
                  <a:schemeClr val="bg1">
                    <a:lumMod val="65000"/>
                  </a:schemeClr>
                </a:solidFill>
              </a:rPr>
              <a:t>pins not hot </a:t>
            </a:r>
            <a:r>
              <a:rPr lang="en-US" sz="2000" dirty="0" smtClean="0">
                <a:solidFill>
                  <a:schemeClr val="bg1">
                    <a:lumMod val="65000"/>
                  </a:schemeClr>
                </a:solidFill>
              </a:rPr>
              <a:t>until negotiation</a:t>
            </a:r>
            <a:endParaRPr lang="en-US" sz="2000" dirty="0">
              <a:solidFill>
                <a:schemeClr val="bg1">
                  <a:lumMod val="65000"/>
                </a:schemeClr>
              </a:solidFill>
            </a:endParaRPr>
          </a:p>
          <a:p>
            <a:pPr marL="285750" indent="-285750" algn="l">
              <a:buFont typeface="Arial" pitchFamily="34" charset="0"/>
              <a:buChar char="•"/>
            </a:pPr>
            <a:r>
              <a:rPr lang="en-US" sz="2000" dirty="0" smtClean="0">
                <a:solidFill>
                  <a:schemeClr val="bg1">
                    <a:lumMod val="65000"/>
                  </a:schemeClr>
                </a:solidFill>
              </a:rPr>
              <a:t>Graceful </a:t>
            </a:r>
            <a:r>
              <a:rPr lang="en-US" sz="2000" dirty="0">
                <a:solidFill>
                  <a:schemeClr val="bg1">
                    <a:lumMod val="65000"/>
                  </a:schemeClr>
                </a:solidFill>
              </a:rPr>
              <a:t>start-up/shut-down </a:t>
            </a:r>
          </a:p>
          <a:p>
            <a:pPr marL="285750" indent="-285750" algn="l">
              <a:buFont typeface="Arial" pitchFamily="34" charset="0"/>
              <a:buChar char="•"/>
            </a:pPr>
            <a:r>
              <a:rPr lang="en-US" sz="2000" dirty="0">
                <a:solidFill>
                  <a:schemeClr val="bg1">
                    <a:lumMod val="65000"/>
                  </a:schemeClr>
                </a:solidFill>
              </a:rPr>
              <a:t>Ground </a:t>
            </a:r>
            <a:r>
              <a:rPr lang="en-US" sz="2000" dirty="0" smtClean="0">
                <a:solidFill>
                  <a:schemeClr val="bg1">
                    <a:lumMod val="65000"/>
                  </a:schemeClr>
                </a:solidFill>
              </a:rPr>
              <a:t>verification</a:t>
            </a:r>
          </a:p>
          <a:p>
            <a:pPr marL="285750" indent="-285750" algn="l">
              <a:buFont typeface="Arial" pitchFamily="34" charset="0"/>
              <a:buChar char="•"/>
            </a:pPr>
            <a:r>
              <a:rPr lang="en-US" sz="2000" dirty="0" smtClean="0">
                <a:solidFill>
                  <a:schemeClr val="bg1">
                    <a:lumMod val="65000"/>
                  </a:schemeClr>
                </a:solidFill>
              </a:rPr>
              <a:t>Protection against shock</a:t>
            </a:r>
            <a:endParaRPr lang="en-US" sz="2000" dirty="0">
              <a:solidFill>
                <a:schemeClr val="bg1">
                  <a:lumMod val="65000"/>
                </a:schemeClr>
              </a:solidFill>
            </a:endParaRPr>
          </a:p>
          <a:p>
            <a:pPr marL="285750" indent="-285750" algn="l">
              <a:buFont typeface="Arial" pitchFamily="34" charset="0"/>
              <a:buChar char="•"/>
            </a:pPr>
            <a:r>
              <a:rPr lang="en-US" sz="2000" dirty="0" smtClean="0">
                <a:solidFill>
                  <a:schemeClr val="bg1">
                    <a:lumMod val="65000"/>
                  </a:schemeClr>
                </a:solidFill>
              </a:rPr>
              <a:t>Plug </a:t>
            </a:r>
            <a:r>
              <a:rPr lang="en-US" sz="2000" dirty="0">
                <a:solidFill>
                  <a:schemeClr val="bg1">
                    <a:lumMod val="65000"/>
                  </a:schemeClr>
                </a:solidFill>
              </a:rPr>
              <a:t>rated for many plug-in /disconnect cycles</a:t>
            </a:r>
          </a:p>
          <a:p>
            <a:pPr marL="285750" indent="-285750" algn="l">
              <a:buFont typeface="Arial" pitchFamily="34" charset="0"/>
              <a:buChar char="•"/>
            </a:pPr>
            <a:endParaRPr lang="en-US" sz="2000" dirty="0">
              <a:solidFill>
                <a:schemeClr val="bg1">
                  <a:lumMod val="65000"/>
                </a:schemeClr>
              </a:solidFill>
            </a:endParaRPr>
          </a:p>
          <a:p>
            <a:pPr algn="l"/>
            <a:r>
              <a:rPr lang="en-US" sz="2000" dirty="0" smtClean="0">
                <a:solidFill>
                  <a:schemeClr val="bg1">
                    <a:lumMod val="65000"/>
                  </a:schemeClr>
                </a:solidFill>
              </a:rPr>
              <a:t> </a:t>
            </a:r>
            <a:endParaRPr lang="en-US" sz="2000" dirty="0">
              <a:solidFill>
                <a:schemeClr val="bg1">
                  <a:lumMod val="65000"/>
                </a:schemeClr>
              </a:solidFill>
            </a:endParaRPr>
          </a:p>
          <a:p>
            <a:pPr algn="l">
              <a:spcBef>
                <a:spcPts val="0"/>
              </a:spcBef>
              <a:buNone/>
            </a:pPr>
            <a:endParaRPr lang="en" sz="2000" dirty="0">
              <a:solidFill>
                <a:srgbClr val="EFEFEF"/>
              </a:solidFill>
              <a:latin typeface="Source Sans Pro"/>
              <a:ea typeface="Source Sans Pro"/>
              <a:cs typeface="Source Sans Pro"/>
              <a:sym typeface="Source Sans Pro"/>
            </a:endParaRPr>
          </a:p>
        </p:txBody>
      </p:sp>
      <p:sp>
        <p:nvSpPr>
          <p:cNvPr id="4" name="TextBox 3"/>
          <p:cNvSpPr txBox="1"/>
          <p:nvPr/>
        </p:nvSpPr>
        <p:spPr>
          <a:xfrm>
            <a:off x="296420" y="612303"/>
            <a:ext cx="5019323" cy="615553"/>
          </a:xfrm>
          <a:prstGeom prst="rect">
            <a:avLst/>
          </a:prstGeom>
          <a:noFill/>
        </p:spPr>
        <p:txBody>
          <a:bodyPr wrap="none" rtlCol="0">
            <a:spAutoFit/>
          </a:bodyPr>
          <a:lstStyle/>
          <a:p>
            <a:r>
              <a:rPr lang="en-US" sz="2000" dirty="0">
                <a:solidFill>
                  <a:schemeClr val="bg1"/>
                </a:solidFill>
                <a:effectLst>
                  <a:outerShdw blurRad="38100" dist="38100" dir="2700000" algn="tl">
                    <a:srgbClr val="000000">
                      <a:alpha val="43137"/>
                    </a:srgbClr>
                  </a:outerShdw>
                </a:effectLst>
              </a:rPr>
              <a:t>Electric Vehicle Supply Equipment (EVSE)</a:t>
            </a:r>
            <a:endParaRPr lang="en-US" sz="400" dirty="0">
              <a:solidFill>
                <a:schemeClr val="bg1"/>
              </a:solidFill>
              <a:effectLst>
                <a:outerShdw blurRad="38100" dist="38100" dir="2700000" algn="tl">
                  <a:srgbClr val="000000">
                    <a:alpha val="43137"/>
                  </a:srgbClr>
                </a:outerShdw>
              </a:effectLst>
            </a:endParaRPr>
          </a:p>
          <a:p>
            <a:endParaRPr lang="en-US" dirty="0"/>
          </a:p>
        </p:txBody>
      </p:sp>
      <p:pic>
        <p:nvPicPr>
          <p:cNvPr id="1030" name="Picture 6" descr="Wall Conn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587" y="1413659"/>
            <a:ext cx="2014515" cy="306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32751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2" name="Rectangle 1"/>
          <p:cNvSpPr/>
          <p:nvPr/>
        </p:nvSpPr>
        <p:spPr>
          <a:xfrm>
            <a:off x="3017382" y="4679962"/>
            <a:ext cx="3177473" cy="307777"/>
          </a:xfrm>
          <a:prstGeom prst="rect">
            <a:avLst/>
          </a:prstGeom>
        </p:spPr>
        <p:txBody>
          <a:bodyPr wrap="none">
            <a:spAutoFit/>
          </a:bodyPr>
          <a:lstStyle/>
          <a:p>
            <a:r>
              <a:rPr lang="en-US" dirty="0" smtClean="0">
                <a:solidFill>
                  <a:schemeClr val="bg1"/>
                </a:solidFill>
              </a:rPr>
              <a:t>TMC Connect 2015 | Santa Clara, CA</a:t>
            </a:r>
            <a:endParaRPr lang="en-US" dirty="0">
              <a:solidFill>
                <a:schemeClr val="bg1"/>
              </a:solidFill>
            </a:endParaRPr>
          </a:p>
        </p:txBody>
      </p:sp>
      <p:sp>
        <p:nvSpPr>
          <p:cNvPr id="30" name="Shape 30"/>
          <p:cNvSpPr txBox="1">
            <a:spLocks noGrp="1"/>
          </p:cNvSpPr>
          <p:nvPr>
            <p:ph type="subTitle" idx="1"/>
          </p:nvPr>
        </p:nvSpPr>
        <p:spPr>
          <a:xfrm>
            <a:off x="398891" y="1227856"/>
            <a:ext cx="8185552" cy="3915644"/>
          </a:xfrm>
          <a:prstGeom prst="rect">
            <a:avLst/>
          </a:prstGeom>
        </p:spPr>
        <p:txBody>
          <a:bodyPr lIns="91425" tIns="91425" rIns="91425" bIns="91425" anchor="t" anchorCtr="0">
            <a:noAutofit/>
          </a:bodyPr>
          <a:lstStyle/>
          <a:p>
            <a:pPr algn="l"/>
            <a:r>
              <a:rPr lang="en-US" sz="2000" dirty="0">
                <a:solidFill>
                  <a:schemeClr val="bg1"/>
                </a:solidFill>
              </a:rPr>
              <a:t>The EVSE provides </a:t>
            </a:r>
            <a:r>
              <a:rPr lang="en-US" sz="2000" dirty="0" smtClean="0">
                <a:solidFill>
                  <a:schemeClr val="bg1"/>
                </a:solidFill>
              </a:rPr>
              <a:t>safety features and verification of critical features:</a:t>
            </a:r>
            <a:br>
              <a:rPr lang="en-US" sz="2000" dirty="0" smtClean="0">
                <a:solidFill>
                  <a:schemeClr val="bg1"/>
                </a:solidFill>
              </a:rPr>
            </a:br>
            <a:endParaRPr lang="en-US" sz="2000" dirty="0">
              <a:solidFill>
                <a:schemeClr val="bg1"/>
              </a:solidFill>
            </a:endParaRPr>
          </a:p>
          <a:p>
            <a:pPr marL="285750" indent="-285750" algn="l">
              <a:buFont typeface="Arial" pitchFamily="34" charset="0"/>
              <a:buChar char="•"/>
            </a:pPr>
            <a:r>
              <a:rPr lang="en-US" sz="2000" dirty="0" smtClean="0">
                <a:solidFill>
                  <a:schemeClr val="bg1">
                    <a:lumMod val="65000"/>
                  </a:schemeClr>
                </a:solidFill>
              </a:rPr>
              <a:t>Charge Circuit Interruption Device (CCID) </a:t>
            </a:r>
          </a:p>
          <a:p>
            <a:pPr marL="285750" indent="-285750" algn="l">
              <a:buFont typeface="Arial" pitchFamily="34" charset="0"/>
              <a:buChar char="•"/>
            </a:pPr>
            <a:r>
              <a:rPr lang="en-US" sz="2000" dirty="0" smtClean="0">
                <a:solidFill>
                  <a:schemeClr val="bg1">
                    <a:lumMod val="65000"/>
                  </a:schemeClr>
                </a:solidFill>
              </a:rPr>
              <a:t>Welded Contact Detection (verification for CCID)</a:t>
            </a:r>
            <a:endParaRPr lang="en-US" sz="2000" dirty="0">
              <a:solidFill>
                <a:schemeClr val="bg1">
                  <a:lumMod val="65000"/>
                </a:schemeClr>
              </a:solidFill>
            </a:endParaRPr>
          </a:p>
          <a:p>
            <a:pPr marL="285750" indent="-285750" algn="l">
              <a:buFont typeface="Arial" pitchFamily="34" charset="0"/>
              <a:buChar char="•"/>
            </a:pPr>
            <a:r>
              <a:rPr lang="en-US" sz="2000" dirty="0">
                <a:solidFill>
                  <a:schemeClr val="bg1">
                    <a:lumMod val="65000"/>
                  </a:schemeClr>
                </a:solidFill>
              </a:rPr>
              <a:t>Ground Fault Circuit Interrupt (GFCI</a:t>
            </a:r>
            <a:r>
              <a:rPr lang="en-US" sz="2000" dirty="0" smtClean="0">
                <a:solidFill>
                  <a:schemeClr val="bg1">
                    <a:lumMod val="65000"/>
                  </a:schemeClr>
                </a:solidFill>
              </a:rPr>
              <a:t>) </a:t>
            </a:r>
          </a:p>
          <a:p>
            <a:pPr marL="285750" indent="-285750" algn="l">
              <a:buFont typeface="Arial" pitchFamily="34" charset="0"/>
              <a:buChar char="•"/>
            </a:pPr>
            <a:r>
              <a:rPr lang="en-US" sz="2000" dirty="0" smtClean="0">
                <a:solidFill>
                  <a:schemeClr val="bg1">
                    <a:lumMod val="65000"/>
                  </a:schemeClr>
                </a:solidFill>
              </a:rPr>
              <a:t>GFCI Self Test (verification for GFCI)</a:t>
            </a:r>
          </a:p>
          <a:p>
            <a:pPr marL="285750" indent="-285750" algn="l">
              <a:buFont typeface="Arial" pitchFamily="34" charset="0"/>
              <a:buChar char="•"/>
            </a:pPr>
            <a:r>
              <a:rPr lang="en-US" sz="2000" dirty="0" smtClean="0">
                <a:solidFill>
                  <a:schemeClr val="bg1">
                    <a:lumMod val="65000"/>
                  </a:schemeClr>
                </a:solidFill>
              </a:rPr>
              <a:t>Pilot Signal Level and Duty Cycle</a:t>
            </a:r>
            <a:endParaRPr lang="en-US" sz="2000" dirty="0">
              <a:solidFill>
                <a:schemeClr val="bg1">
                  <a:lumMod val="65000"/>
                </a:schemeClr>
              </a:solidFill>
            </a:endParaRPr>
          </a:p>
          <a:p>
            <a:pPr marL="285750" indent="-285750" algn="l">
              <a:buFont typeface="Arial" pitchFamily="34" charset="0"/>
              <a:buChar char="•"/>
            </a:pPr>
            <a:r>
              <a:rPr lang="en-US" sz="2000" dirty="0" smtClean="0">
                <a:solidFill>
                  <a:schemeClr val="bg1">
                    <a:lumMod val="65000"/>
                  </a:schemeClr>
                </a:solidFill>
              </a:rPr>
              <a:t>Ground Monitor Interrupter (GMI) verification for ground</a:t>
            </a:r>
            <a:endParaRPr lang="en-US" sz="2000" dirty="0">
              <a:solidFill>
                <a:schemeClr val="bg1">
                  <a:lumMod val="65000"/>
                </a:schemeClr>
              </a:solidFill>
            </a:endParaRPr>
          </a:p>
          <a:p>
            <a:pPr algn="l"/>
            <a:endParaRPr lang="en-US" sz="1400" dirty="0">
              <a:solidFill>
                <a:schemeClr val="bg1">
                  <a:lumMod val="65000"/>
                </a:schemeClr>
              </a:solidFill>
            </a:endParaRPr>
          </a:p>
          <a:p>
            <a:pPr algn="l"/>
            <a:endParaRPr lang="en-US" sz="1400" dirty="0" smtClean="0">
              <a:solidFill>
                <a:schemeClr val="bg1"/>
              </a:solidFill>
              <a:ea typeface="Source Sans Pro"/>
            </a:endParaRPr>
          </a:p>
        </p:txBody>
      </p:sp>
      <p:sp>
        <p:nvSpPr>
          <p:cNvPr id="4" name="TextBox 3"/>
          <p:cNvSpPr txBox="1"/>
          <p:nvPr/>
        </p:nvSpPr>
        <p:spPr>
          <a:xfrm>
            <a:off x="398890" y="605952"/>
            <a:ext cx="5022377" cy="615553"/>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Safety – SAE J1772, UL 2231-2 and NEC</a:t>
            </a:r>
            <a:endParaRPr lang="en-US" sz="400"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783770261"/>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2" name="Rectangle 1"/>
          <p:cNvSpPr/>
          <p:nvPr/>
        </p:nvSpPr>
        <p:spPr>
          <a:xfrm>
            <a:off x="3017382" y="4679962"/>
            <a:ext cx="3177473" cy="307777"/>
          </a:xfrm>
          <a:prstGeom prst="rect">
            <a:avLst/>
          </a:prstGeom>
        </p:spPr>
        <p:txBody>
          <a:bodyPr wrap="none">
            <a:spAutoFit/>
          </a:bodyPr>
          <a:lstStyle/>
          <a:p>
            <a:r>
              <a:rPr lang="en-US" dirty="0" smtClean="0">
                <a:solidFill>
                  <a:schemeClr val="bg1"/>
                </a:solidFill>
              </a:rPr>
              <a:t>TMC Connect 2015 | Santa Clara, CA</a:t>
            </a:r>
            <a:endParaRPr lang="en-US" dirty="0">
              <a:solidFill>
                <a:schemeClr val="bg1"/>
              </a:solidFill>
            </a:endParaRPr>
          </a:p>
        </p:txBody>
      </p:sp>
      <p:sp>
        <p:nvSpPr>
          <p:cNvPr id="30" name="Shape 30"/>
          <p:cNvSpPr txBox="1">
            <a:spLocks noGrp="1"/>
          </p:cNvSpPr>
          <p:nvPr>
            <p:ph type="subTitle" idx="1"/>
          </p:nvPr>
        </p:nvSpPr>
        <p:spPr>
          <a:xfrm>
            <a:off x="504967" y="1227856"/>
            <a:ext cx="7953233" cy="3915644"/>
          </a:xfrm>
          <a:prstGeom prst="rect">
            <a:avLst/>
          </a:prstGeom>
        </p:spPr>
        <p:txBody>
          <a:bodyPr lIns="91425" tIns="91425" rIns="91425" bIns="91425" anchor="t" anchorCtr="0">
            <a:noAutofit/>
          </a:bodyPr>
          <a:lstStyle/>
          <a:p>
            <a:pPr algn="l"/>
            <a:r>
              <a:rPr lang="en-US" sz="300" dirty="0" smtClean="0">
                <a:solidFill>
                  <a:schemeClr val="tx1"/>
                </a:solidFill>
                <a:effectLst>
                  <a:outerShdw blurRad="38100" dist="38100" dir="2700000" algn="tl">
                    <a:srgbClr val="000000">
                      <a:alpha val="43137"/>
                    </a:srgbClr>
                  </a:outerShdw>
                </a:effectLst>
              </a:rPr>
              <a:t> </a:t>
            </a:r>
            <a:endParaRPr lang="en" sz="2000" dirty="0">
              <a:solidFill>
                <a:srgbClr val="EFEFEF"/>
              </a:solidFill>
              <a:latin typeface="Source Sans Pro"/>
              <a:ea typeface="Source Sans Pro"/>
              <a:cs typeface="Source Sans Pro"/>
              <a:sym typeface="Source Sans Pro"/>
            </a:endParaRPr>
          </a:p>
        </p:txBody>
      </p:sp>
      <p:sp>
        <p:nvSpPr>
          <p:cNvPr id="4" name="TextBox 3"/>
          <p:cNvSpPr txBox="1"/>
          <p:nvPr/>
        </p:nvSpPr>
        <p:spPr>
          <a:xfrm>
            <a:off x="398890" y="605952"/>
            <a:ext cx="5022377" cy="615553"/>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Electric Vehicle Supply Equipment (EVSE)</a:t>
            </a:r>
            <a:endParaRPr lang="en-US" sz="400" dirty="0">
              <a:solidFill>
                <a:schemeClr val="bg1"/>
              </a:solidFill>
              <a:effectLst>
                <a:outerShdw blurRad="38100" dist="38100" dir="2700000" algn="tl">
                  <a:srgbClr val="000000">
                    <a:alpha val="43137"/>
                  </a:srgbClr>
                </a:outerShdw>
              </a:effectLst>
            </a:endParaRPr>
          </a:p>
          <a:p>
            <a:endParaRPr lang="en-US" dirty="0"/>
          </a:p>
        </p:txBody>
      </p:sp>
      <p:sp>
        <p:nvSpPr>
          <p:cNvPr id="7" name="TextBox 6"/>
          <p:cNvSpPr txBox="1"/>
          <p:nvPr/>
        </p:nvSpPr>
        <p:spPr>
          <a:xfrm>
            <a:off x="1951630" y="1200479"/>
            <a:ext cx="6714699" cy="738664"/>
          </a:xfrm>
          <a:prstGeom prst="rect">
            <a:avLst/>
          </a:prstGeom>
          <a:noFill/>
        </p:spPr>
        <p:txBody>
          <a:bodyPr wrap="square" rtlCol="0">
            <a:spAutoFit/>
          </a:bodyPr>
          <a:lstStyle/>
          <a:p>
            <a:r>
              <a:rPr lang="en-US" dirty="0" smtClean="0">
                <a:solidFill>
                  <a:schemeClr val="bg1">
                    <a:lumMod val="95000"/>
                  </a:schemeClr>
                </a:solidFill>
              </a:rPr>
              <a:t>The J1772 Pilot is a 1khz +12V to -12V square wave, the voltage defines the state. The EV adds resistance pilot to Ground to vary the voltage. The EVSE reads the voltage and changes state accordingly.</a:t>
            </a:r>
            <a:endParaRPr lang="en-US" dirty="0">
              <a:solidFill>
                <a:schemeClr val="bg1">
                  <a:lumMod val="95000"/>
                </a:schemeClr>
              </a:solidFill>
            </a:endParaRPr>
          </a:p>
        </p:txBody>
      </p:sp>
      <p:pic>
        <p:nvPicPr>
          <p:cNvPr id="8" name="Picture 3" descr="http://i461.photobucket.com/albums/qq333/mitch672/OpenEVSE/IMAG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104" y="1178373"/>
            <a:ext cx="1158387" cy="8687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3703445640"/>
              </p:ext>
            </p:extLst>
          </p:nvPr>
        </p:nvGraphicFramePr>
        <p:xfrm>
          <a:off x="495297" y="2238232"/>
          <a:ext cx="8153401" cy="2328292"/>
        </p:xfrm>
        <a:graphic>
          <a:graphicData uri="http://schemas.openxmlformats.org/drawingml/2006/table">
            <a:tbl>
              <a:tblPr firstRow="1" bandRow="1">
                <a:tableStyleId>{5C22544A-7EE6-4342-B048-85BDC9FD1C3A}</a:tableStyleId>
              </a:tblPr>
              <a:tblGrid>
                <a:gridCol w="1042877"/>
                <a:gridCol w="1166923"/>
                <a:gridCol w="1143000"/>
                <a:gridCol w="1371600"/>
                <a:gridCol w="1524000"/>
                <a:gridCol w="1905001"/>
              </a:tblGrid>
              <a:tr h="0">
                <a:tc>
                  <a:txBody>
                    <a:bodyPr/>
                    <a:lstStyle/>
                    <a:p>
                      <a:r>
                        <a:rPr lang="en-US" sz="1300" dirty="0" smtClean="0">
                          <a:solidFill>
                            <a:schemeClr val="tx1"/>
                          </a:solidFill>
                          <a:effectLst/>
                        </a:rPr>
                        <a:t>State</a:t>
                      </a:r>
                      <a:endParaRPr lang="en-US" sz="1300" dirty="0">
                        <a:solidFill>
                          <a:schemeClr val="tx1"/>
                        </a:solidFill>
                        <a:effectLst/>
                      </a:endParaRPr>
                    </a:p>
                  </a:txBody>
                  <a:tcPr>
                    <a:solidFill>
                      <a:schemeClr val="bg1">
                        <a:lumMod val="65000"/>
                      </a:schemeClr>
                    </a:solidFill>
                  </a:tcPr>
                </a:tc>
                <a:tc>
                  <a:txBody>
                    <a:bodyPr/>
                    <a:lstStyle/>
                    <a:p>
                      <a:r>
                        <a:rPr lang="en-US" sz="1300" dirty="0" smtClean="0">
                          <a:solidFill>
                            <a:schemeClr val="tx1"/>
                          </a:solidFill>
                          <a:effectLst/>
                        </a:rPr>
                        <a:t>Pilot High</a:t>
                      </a:r>
                      <a:endParaRPr lang="en-US" sz="1300" dirty="0">
                        <a:solidFill>
                          <a:schemeClr val="tx1"/>
                        </a:solidFill>
                        <a:effectLst/>
                      </a:endParaRPr>
                    </a:p>
                  </a:txBody>
                  <a:tcPr>
                    <a:solidFill>
                      <a:schemeClr val="bg1">
                        <a:lumMod val="65000"/>
                      </a:schemeClr>
                    </a:solidFill>
                  </a:tcPr>
                </a:tc>
                <a:tc>
                  <a:txBody>
                    <a:bodyPr/>
                    <a:lstStyle/>
                    <a:p>
                      <a:r>
                        <a:rPr lang="en-US" sz="1300" dirty="0" smtClean="0">
                          <a:solidFill>
                            <a:schemeClr val="tx1"/>
                          </a:solidFill>
                          <a:effectLst/>
                        </a:rPr>
                        <a:t>Pilot Low</a:t>
                      </a:r>
                      <a:endParaRPr lang="en-US" sz="1300" dirty="0">
                        <a:solidFill>
                          <a:schemeClr val="tx1"/>
                        </a:solidFill>
                        <a:effectLst/>
                      </a:endParaRPr>
                    </a:p>
                  </a:txBody>
                  <a:tcPr>
                    <a:solidFill>
                      <a:schemeClr val="bg1">
                        <a:lumMod val="65000"/>
                      </a:schemeClr>
                    </a:solidFill>
                  </a:tcPr>
                </a:tc>
                <a:tc>
                  <a:txBody>
                    <a:bodyPr/>
                    <a:lstStyle/>
                    <a:p>
                      <a:r>
                        <a:rPr lang="en-US" sz="1300" dirty="0" smtClean="0">
                          <a:solidFill>
                            <a:schemeClr val="tx1"/>
                          </a:solidFill>
                          <a:effectLst/>
                        </a:rPr>
                        <a:t>Frequency</a:t>
                      </a:r>
                      <a:endParaRPr lang="en-US" sz="1300" dirty="0">
                        <a:solidFill>
                          <a:schemeClr val="tx1"/>
                        </a:solidFill>
                        <a:effectLst/>
                      </a:endParaRPr>
                    </a:p>
                  </a:txBody>
                  <a:tcPr>
                    <a:solidFill>
                      <a:schemeClr val="bg1">
                        <a:lumMod val="65000"/>
                      </a:schemeClr>
                    </a:solidFill>
                  </a:tcPr>
                </a:tc>
                <a:tc>
                  <a:txBody>
                    <a:bodyPr/>
                    <a:lstStyle/>
                    <a:p>
                      <a:r>
                        <a:rPr lang="en-US" sz="1300" dirty="0" smtClean="0">
                          <a:solidFill>
                            <a:schemeClr val="tx1"/>
                          </a:solidFill>
                          <a:effectLst/>
                        </a:rPr>
                        <a:t>EV</a:t>
                      </a:r>
                      <a:endParaRPr lang="en-US" sz="1300" dirty="0">
                        <a:solidFill>
                          <a:schemeClr val="tx1"/>
                        </a:solidFill>
                        <a:effectLst/>
                      </a:endParaRPr>
                    </a:p>
                  </a:txBody>
                  <a:tcPr>
                    <a:solidFill>
                      <a:schemeClr val="bg1">
                        <a:lumMod val="65000"/>
                      </a:schemeClr>
                    </a:solidFill>
                  </a:tcPr>
                </a:tc>
                <a:tc>
                  <a:txBody>
                    <a:bodyPr/>
                    <a:lstStyle/>
                    <a:p>
                      <a:r>
                        <a:rPr lang="en-US" sz="1300" dirty="0" smtClean="0">
                          <a:solidFill>
                            <a:schemeClr val="tx1"/>
                          </a:solidFill>
                          <a:effectLst/>
                        </a:rPr>
                        <a:t>Description</a:t>
                      </a:r>
                      <a:endParaRPr lang="en-US" sz="1300" dirty="0">
                        <a:solidFill>
                          <a:schemeClr val="tx1"/>
                        </a:solidFill>
                        <a:effectLst/>
                      </a:endParaRPr>
                    </a:p>
                  </a:txBody>
                  <a:tcPr>
                    <a:solidFill>
                      <a:schemeClr val="bg1">
                        <a:lumMod val="65000"/>
                      </a:schemeClr>
                    </a:solidFill>
                  </a:tcPr>
                </a:tc>
              </a:tr>
              <a:tr h="227418">
                <a:tc>
                  <a:txBody>
                    <a:bodyPr/>
                    <a:lstStyle/>
                    <a:p>
                      <a:r>
                        <a:rPr lang="en-US" sz="1300" dirty="0" smtClean="0">
                          <a:solidFill>
                            <a:schemeClr val="bg1">
                              <a:lumMod val="85000"/>
                            </a:schemeClr>
                          </a:solidFill>
                        </a:rPr>
                        <a:t>State A</a:t>
                      </a:r>
                    </a:p>
                  </a:txBody>
                  <a:tcPr>
                    <a:noFill/>
                  </a:tcPr>
                </a:tc>
                <a:tc>
                  <a:txBody>
                    <a:bodyPr/>
                    <a:lstStyle/>
                    <a:p>
                      <a:r>
                        <a:rPr lang="en-US" sz="1300" dirty="0" smtClean="0">
                          <a:solidFill>
                            <a:schemeClr val="bg1">
                              <a:lumMod val="85000"/>
                            </a:schemeClr>
                          </a:solidFill>
                        </a:rPr>
                        <a:t>+12V </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N/A</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DC</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N/A</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Not Connected</a:t>
                      </a:r>
                      <a:endParaRPr lang="en-US" sz="1300" dirty="0">
                        <a:solidFill>
                          <a:schemeClr val="bg1">
                            <a:lumMod val="85000"/>
                          </a:schemeClr>
                        </a:solidFill>
                      </a:endParaRPr>
                    </a:p>
                  </a:txBody>
                  <a:tcPr>
                    <a:noFill/>
                  </a:tcPr>
                </a:tc>
              </a:tr>
              <a:tr h="392812">
                <a:tc>
                  <a:txBody>
                    <a:bodyPr/>
                    <a:lstStyle/>
                    <a:p>
                      <a:r>
                        <a:rPr lang="en-US" sz="1300" dirty="0" smtClean="0">
                          <a:solidFill>
                            <a:schemeClr val="bg1">
                              <a:lumMod val="85000"/>
                            </a:schemeClr>
                          </a:solidFill>
                        </a:rPr>
                        <a:t>State B</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+9V</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-12V</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1000hz</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2.74k</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EV</a:t>
                      </a:r>
                      <a:r>
                        <a:rPr lang="en-US" sz="1300" baseline="0" dirty="0" smtClean="0">
                          <a:solidFill>
                            <a:schemeClr val="bg1">
                              <a:lumMod val="85000"/>
                            </a:schemeClr>
                          </a:solidFill>
                        </a:rPr>
                        <a:t> Connected (Ready)</a:t>
                      </a:r>
                      <a:endParaRPr lang="en-US" sz="1300" dirty="0">
                        <a:solidFill>
                          <a:schemeClr val="bg1">
                            <a:lumMod val="85000"/>
                          </a:schemeClr>
                        </a:solidFill>
                      </a:endParaRPr>
                    </a:p>
                  </a:txBody>
                  <a:tcPr>
                    <a:noFill/>
                  </a:tcPr>
                </a:tc>
              </a:tr>
              <a:tr h="227418">
                <a:tc>
                  <a:txBody>
                    <a:bodyPr/>
                    <a:lstStyle/>
                    <a:p>
                      <a:r>
                        <a:rPr lang="en-US" sz="1300" dirty="0" smtClean="0">
                          <a:solidFill>
                            <a:schemeClr val="bg1">
                              <a:lumMod val="85000"/>
                            </a:schemeClr>
                          </a:solidFill>
                        </a:rPr>
                        <a:t>State C</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+6V</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-12V</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1000hz</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882</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EV Charge</a:t>
                      </a:r>
                      <a:endParaRPr lang="en-US" sz="1300" dirty="0">
                        <a:solidFill>
                          <a:schemeClr val="bg1">
                            <a:lumMod val="85000"/>
                          </a:schemeClr>
                        </a:solidFill>
                      </a:endParaRPr>
                    </a:p>
                  </a:txBody>
                  <a:tcPr>
                    <a:noFill/>
                  </a:tcPr>
                </a:tc>
              </a:tr>
              <a:tr h="392812">
                <a:tc>
                  <a:txBody>
                    <a:bodyPr/>
                    <a:lstStyle/>
                    <a:p>
                      <a:r>
                        <a:rPr lang="en-US" sz="1300" dirty="0" smtClean="0">
                          <a:solidFill>
                            <a:schemeClr val="bg1">
                              <a:lumMod val="85000"/>
                            </a:schemeClr>
                          </a:solidFill>
                        </a:rPr>
                        <a:t>State D</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+3V</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-12V</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1000hz</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246</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EV Charge </a:t>
                      </a:r>
                    </a:p>
                    <a:p>
                      <a:r>
                        <a:rPr lang="en-US" sz="1300" dirty="0" smtClean="0">
                          <a:solidFill>
                            <a:schemeClr val="bg1">
                              <a:lumMod val="85000"/>
                            </a:schemeClr>
                          </a:solidFill>
                        </a:rPr>
                        <a:t>Vent. Required</a:t>
                      </a:r>
                      <a:endParaRPr lang="en-US" sz="1300" dirty="0">
                        <a:solidFill>
                          <a:schemeClr val="bg1">
                            <a:lumMod val="85000"/>
                          </a:schemeClr>
                        </a:solidFill>
                      </a:endParaRPr>
                    </a:p>
                  </a:txBody>
                  <a:tcPr>
                    <a:noFill/>
                  </a:tcPr>
                </a:tc>
              </a:tr>
              <a:tr h="227418">
                <a:tc>
                  <a:txBody>
                    <a:bodyPr/>
                    <a:lstStyle/>
                    <a:p>
                      <a:r>
                        <a:rPr lang="en-US" sz="1300" dirty="0" smtClean="0">
                          <a:solidFill>
                            <a:schemeClr val="bg1">
                              <a:lumMod val="85000"/>
                            </a:schemeClr>
                          </a:solidFill>
                        </a:rPr>
                        <a:t>State E</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0V</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0V</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N/A</a:t>
                      </a:r>
                      <a:endParaRPr lang="en-US" sz="1300" dirty="0">
                        <a:solidFill>
                          <a:schemeClr val="bg1">
                            <a:lumMod val="85000"/>
                          </a:schemeClr>
                        </a:solidFill>
                      </a:endParaRPr>
                    </a:p>
                  </a:txBody>
                  <a:tcPr>
                    <a:noFill/>
                  </a:tcPr>
                </a:tc>
                <a:tc>
                  <a:txBody>
                    <a:bodyPr/>
                    <a:lstStyle/>
                    <a:p>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Error</a:t>
                      </a:r>
                      <a:endParaRPr lang="en-US" sz="1300" dirty="0">
                        <a:solidFill>
                          <a:schemeClr val="bg1">
                            <a:lumMod val="85000"/>
                          </a:schemeClr>
                        </a:solidFill>
                      </a:endParaRPr>
                    </a:p>
                  </a:txBody>
                  <a:tcPr>
                    <a:noFill/>
                  </a:tcPr>
                </a:tc>
              </a:tr>
              <a:tr h="227418">
                <a:tc>
                  <a:txBody>
                    <a:bodyPr/>
                    <a:lstStyle/>
                    <a:p>
                      <a:r>
                        <a:rPr lang="en-US" sz="1300" dirty="0" smtClean="0">
                          <a:solidFill>
                            <a:schemeClr val="bg1">
                              <a:lumMod val="85000"/>
                            </a:schemeClr>
                          </a:solidFill>
                        </a:rPr>
                        <a:t>State F</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N/A</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-12V</a:t>
                      </a:r>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N/A</a:t>
                      </a:r>
                      <a:endParaRPr lang="en-US" sz="1300" dirty="0">
                        <a:solidFill>
                          <a:schemeClr val="bg1">
                            <a:lumMod val="85000"/>
                          </a:schemeClr>
                        </a:solidFill>
                      </a:endParaRPr>
                    </a:p>
                  </a:txBody>
                  <a:tcPr>
                    <a:noFill/>
                  </a:tcPr>
                </a:tc>
                <a:tc>
                  <a:txBody>
                    <a:bodyPr/>
                    <a:lstStyle/>
                    <a:p>
                      <a:endParaRPr lang="en-US" sz="1300" dirty="0">
                        <a:solidFill>
                          <a:schemeClr val="bg1">
                            <a:lumMod val="85000"/>
                          </a:schemeClr>
                        </a:solidFill>
                      </a:endParaRPr>
                    </a:p>
                  </a:txBody>
                  <a:tcPr>
                    <a:noFill/>
                  </a:tcPr>
                </a:tc>
                <a:tc>
                  <a:txBody>
                    <a:bodyPr/>
                    <a:lstStyle/>
                    <a:p>
                      <a:r>
                        <a:rPr lang="en-US" sz="1300" dirty="0" smtClean="0">
                          <a:solidFill>
                            <a:schemeClr val="bg1">
                              <a:lumMod val="85000"/>
                            </a:schemeClr>
                          </a:solidFill>
                        </a:rPr>
                        <a:t>Unknown/Error</a:t>
                      </a:r>
                      <a:endParaRPr lang="en-US" sz="1300" dirty="0">
                        <a:solidFill>
                          <a:schemeClr val="bg1">
                            <a:lumMod val="85000"/>
                          </a:schemeClr>
                        </a:solidFill>
                      </a:endParaRPr>
                    </a:p>
                  </a:txBody>
                  <a:tcPr>
                    <a:noFill/>
                  </a:tcPr>
                </a:tc>
              </a:tr>
            </a:tbl>
          </a:graphicData>
        </a:graphic>
      </p:graphicFrame>
    </p:spTree>
    <p:extLst>
      <p:ext uri="{BB962C8B-B14F-4D97-AF65-F5344CB8AC3E}">
        <p14:creationId xmlns:p14="http://schemas.microsoft.com/office/powerpoint/2010/main" val="704838180"/>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2" name="Rectangle 1"/>
          <p:cNvSpPr/>
          <p:nvPr/>
        </p:nvSpPr>
        <p:spPr>
          <a:xfrm>
            <a:off x="3017382" y="4679962"/>
            <a:ext cx="3177473" cy="307777"/>
          </a:xfrm>
          <a:prstGeom prst="rect">
            <a:avLst/>
          </a:prstGeom>
        </p:spPr>
        <p:txBody>
          <a:bodyPr wrap="none">
            <a:spAutoFit/>
          </a:bodyPr>
          <a:lstStyle/>
          <a:p>
            <a:r>
              <a:rPr lang="en-US" dirty="0" smtClean="0">
                <a:solidFill>
                  <a:schemeClr val="bg1"/>
                </a:solidFill>
              </a:rPr>
              <a:t>TMC Connect 2015 | Santa Clara, CA</a:t>
            </a:r>
            <a:endParaRPr lang="en-US" dirty="0">
              <a:solidFill>
                <a:schemeClr val="bg1"/>
              </a:solidFill>
            </a:endParaRPr>
          </a:p>
        </p:txBody>
      </p:sp>
      <p:sp>
        <p:nvSpPr>
          <p:cNvPr id="30" name="Shape 30"/>
          <p:cNvSpPr txBox="1">
            <a:spLocks noGrp="1"/>
          </p:cNvSpPr>
          <p:nvPr>
            <p:ph type="subTitle" idx="1"/>
          </p:nvPr>
        </p:nvSpPr>
        <p:spPr>
          <a:xfrm>
            <a:off x="504967" y="1227856"/>
            <a:ext cx="7953233" cy="3915644"/>
          </a:xfrm>
          <a:prstGeom prst="rect">
            <a:avLst/>
          </a:prstGeom>
        </p:spPr>
        <p:txBody>
          <a:bodyPr lIns="91425" tIns="91425" rIns="91425" bIns="91425" anchor="t" anchorCtr="0">
            <a:noAutofit/>
          </a:bodyPr>
          <a:lstStyle/>
          <a:p>
            <a:pPr algn="l"/>
            <a:r>
              <a:rPr lang="en-US" sz="300" dirty="0" smtClean="0">
                <a:solidFill>
                  <a:schemeClr val="tx1"/>
                </a:solidFill>
                <a:effectLst>
                  <a:outerShdw blurRad="38100" dist="38100" dir="2700000" algn="tl">
                    <a:srgbClr val="000000">
                      <a:alpha val="43137"/>
                    </a:srgbClr>
                  </a:outerShdw>
                </a:effectLst>
              </a:rPr>
              <a:t> </a:t>
            </a:r>
            <a:endParaRPr lang="en" sz="2000" dirty="0">
              <a:solidFill>
                <a:srgbClr val="EFEFEF"/>
              </a:solidFill>
              <a:latin typeface="Source Sans Pro"/>
              <a:ea typeface="Source Sans Pro"/>
              <a:cs typeface="Source Sans Pro"/>
              <a:sym typeface="Source Sans Pro"/>
            </a:endParaRPr>
          </a:p>
        </p:txBody>
      </p:sp>
      <p:sp>
        <p:nvSpPr>
          <p:cNvPr id="4" name="TextBox 3"/>
          <p:cNvSpPr txBox="1"/>
          <p:nvPr/>
        </p:nvSpPr>
        <p:spPr>
          <a:xfrm>
            <a:off x="398890" y="605952"/>
            <a:ext cx="5022377" cy="615553"/>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Electric Vehicle Supply Equipment (EVSE)</a:t>
            </a:r>
            <a:endParaRPr lang="en-US" sz="400" dirty="0">
              <a:solidFill>
                <a:schemeClr val="bg1"/>
              </a:solidFill>
              <a:effectLst>
                <a:outerShdw blurRad="38100" dist="38100" dir="2700000" algn="tl">
                  <a:srgbClr val="000000">
                    <a:alpha val="43137"/>
                  </a:srgbClr>
                </a:outerShdw>
              </a:effectLst>
            </a:endParaRPr>
          </a:p>
          <a:p>
            <a:endParaRPr lang="en-US" dirty="0"/>
          </a:p>
        </p:txBody>
      </p:sp>
      <p:sp>
        <p:nvSpPr>
          <p:cNvPr id="7" name="TextBox 6"/>
          <p:cNvSpPr txBox="1"/>
          <p:nvPr/>
        </p:nvSpPr>
        <p:spPr>
          <a:xfrm>
            <a:off x="2068467" y="1178373"/>
            <a:ext cx="6638805" cy="307777"/>
          </a:xfrm>
          <a:prstGeom prst="rect">
            <a:avLst/>
          </a:prstGeom>
          <a:noFill/>
        </p:spPr>
        <p:txBody>
          <a:bodyPr wrap="square" rtlCol="0">
            <a:spAutoFit/>
          </a:bodyPr>
          <a:lstStyle/>
          <a:p>
            <a:endParaRPr lang="en-US" dirty="0">
              <a:solidFill>
                <a:schemeClr val="bg1"/>
              </a:solidFill>
            </a:endParaRPr>
          </a:p>
        </p:txBody>
      </p:sp>
      <p:pic>
        <p:nvPicPr>
          <p:cNvPr id="8" name="Picture 3" descr="http://i461.photobucket.com/albums/qq333/mitch672/OpenEVSE/IMAG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66" y="1178373"/>
            <a:ext cx="1233526" cy="9251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01672" y="1178373"/>
            <a:ext cx="6705600" cy="738664"/>
          </a:xfrm>
          <a:prstGeom prst="rect">
            <a:avLst/>
          </a:prstGeom>
          <a:noFill/>
        </p:spPr>
        <p:txBody>
          <a:bodyPr wrap="square" rtlCol="0">
            <a:spAutoFit/>
          </a:bodyPr>
          <a:lstStyle/>
          <a:p>
            <a:r>
              <a:rPr lang="en-US" dirty="0" smtClean="0">
                <a:solidFill>
                  <a:schemeClr val="bg1"/>
                </a:solidFill>
              </a:rPr>
              <a:t>The J1772 Pilot Duty cycle (time ratio high state vs low state) determined the maximum available current. The EVSE sets the duty cycle the EV must comply to original setting or changes to the duty cycle.</a:t>
            </a:r>
            <a:endParaRPr lang="en-US" dirty="0">
              <a:solidFill>
                <a:schemeClr val="bg1"/>
              </a:solidFill>
            </a:endParaRPr>
          </a:p>
        </p:txBody>
      </p:sp>
      <p:sp>
        <p:nvSpPr>
          <p:cNvPr id="11" name="TextBox 10"/>
          <p:cNvSpPr txBox="1"/>
          <p:nvPr/>
        </p:nvSpPr>
        <p:spPr>
          <a:xfrm>
            <a:off x="398890" y="2771747"/>
            <a:ext cx="2991247" cy="1908215"/>
          </a:xfrm>
          <a:prstGeom prst="rect">
            <a:avLst/>
          </a:prstGeom>
          <a:noFill/>
        </p:spPr>
        <p:txBody>
          <a:bodyPr wrap="square" rtlCol="0">
            <a:spAutoFit/>
          </a:bodyPr>
          <a:lstStyle/>
          <a:p>
            <a:pPr fontAlgn="t"/>
            <a:r>
              <a:rPr lang="en-US" sz="2400" b="1" i="1" dirty="0" smtClean="0">
                <a:solidFill>
                  <a:schemeClr val="bg1">
                    <a:lumMod val="65000"/>
                  </a:schemeClr>
                </a:solidFill>
              </a:rPr>
              <a:t>6A -</a:t>
            </a:r>
            <a:r>
              <a:rPr lang="en-US" sz="2400" b="1" i="1" dirty="0" smtClean="0">
                <a:solidFill>
                  <a:schemeClr val="bg1">
                    <a:lumMod val="65000"/>
                  </a:schemeClr>
                </a:solidFill>
                <a:effectLst/>
              </a:rPr>
              <a:t> 51A</a:t>
            </a:r>
          </a:p>
          <a:p>
            <a:pPr fontAlgn="t"/>
            <a:r>
              <a:rPr lang="fr-FR" dirty="0" err="1" smtClean="0">
                <a:solidFill>
                  <a:schemeClr val="bg1">
                    <a:lumMod val="65000"/>
                  </a:schemeClr>
                </a:solidFill>
                <a:effectLst/>
              </a:rPr>
              <a:t>Amps</a:t>
            </a:r>
            <a:r>
              <a:rPr lang="fr-FR" dirty="0" smtClean="0">
                <a:solidFill>
                  <a:schemeClr val="bg1">
                    <a:lumMod val="65000"/>
                  </a:schemeClr>
                </a:solidFill>
                <a:effectLst/>
              </a:rPr>
              <a:t> = </a:t>
            </a:r>
            <a:r>
              <a:rPr lang="fr-FR" dirty="0" err="1" smtClean="0">
                <a:solidFill>
                  <a:schemeClr val="bg1">
                    <a:lumMod val="65000"/>
                  </a:schemeClr>
                </a:solidFill>
                <a:effectLst/>
              </a:rPr>
              <a:t>Duty</a:t>
            </a:r>
            <a:r>
              <a:rPr lang="fr-FR" dirty="0" smtClean="0">
                <a:solidFill>
                  <a:schemeClr val="bg1">
                    <a:lumMod val="65000"/>
                  </a:schemeClr>
                </a:solidFill>
                <a:effectLst/>
              </a:rPr>
              <a:t> cycle x 0.6</a:t>
            </a:r>
            <a:endParaRPr lang="en-US" dirty="0" smtClean="0">
              <a:solidFill>
                <a:schemeClr val="bg1">
                  <a:lumMod val="65000"/>
                </a:schemeClr>
              </a:solidFill>
              <a:effectLst/>
            </a:endParaRPr>
          </a:p>
          <a:p>
            <a:pPr fontAlgn="t"/>
            <a:r>
              <a:rPr lang="en-US" dirty="0" smtClean="0">
                <a:solidFill>
                  <a:schemeClr val="bg1">
                    <a:lumMod val="65000"/>
                  </a:schemeClr>
                </a:solidFill>
                <a:effectLst/>
              </a:rPr>
              <a:t>Duty cycle = Amps / 0.6 </a:t>
            </a:r>
          </a:p>
          <a:p>
            <a:pPr fontAlgn="t"/>
            <a:r>
              <a:rPr lang="en-US" sz="2400" b="1" i="1" dirty="0" smtClean="0">
                <a:solidFill>
                  <a:schemeClr val="bg1">
                    <a:lumMod val="65000"/>
                  </a:schemeClr>
                </a:solidFill>
                <a:effectLst/>
              </a:rPr>
              <a:t>51A - 80A </a:t>
            </a:r>
          </a:p>
          <a:p>
            <a:pPr fontAlgn="t"/>
            <a:r>
              <a:rPr lang="en-US" dirty="0" smtClean="0">
                <a:solidFill>
                  <a:schemeClr val="bg1">
                    <a:lumMod val="65000"/>
                  </a:schemeClr>
                </a:solidFill>
                <a:effectLst/>
              </a:rPr>
              <a:t>Amps = (Duty Cycle - 64) 2.5</a:t>
            </a:r>
          </a:p>
          <a:p>
            <a:pPr fontAlgn="t"/>
            <a:r>
              <a:rPr lang="en-US" dirty="0" smtClean="0">
                <a:solidFill>
                  <a:schemeClr val="bg1">
                    <a:lumMod val="65000"/>
                  </a:schemeClr>
                </a:solidFill>
              </a:rPr>
              <a:t>Duty cycle = (Amps / 2.5) + 64</a:t>
            </a:r>
            <a:r>
              <a:rPr lang="en-US" b="1" dirty="0" smtClean="0">
                <a:solidFill>
                  <a:schemeClr val="bg1">
                    <a:lumMod val="65000"/>
                  </a:schemeClr>
                </a:solidFill>
                <a:effectLst/>
              </a:rPr>
              <a:t> </a:t>
            </a:r>
            <a:endParaRPr lang="en-US" dirty="0" smtClean="0">
              <a:solidFill>
                <a:schemeClr val="bg1">
                  <a:lumMod val="65000"/>
                </a:schemeClr>
              </a:solidFill>
              <a:effectLst/>
            </a:endParaRPr>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138649874"/>
              </p:ext>
            </p:extLst>
          </p:nvPr>
        </p:nvGraphicFramePr>
        <p:xfrm>
          <a:off x="3458474" y="2318182"/>
          <a:ext cx="5022374" cy="2079491"/>
        </p:xfrm>
        <a:graphic>
          <a:graphicData uri="http://schemas.openxmlformats.org/drawingml/2006/table">
            <a:tbl>
              <a:tblPr firstRow="1" bandRow="1">
                <a:tableStyleId>{5C22544A-7EE6-4342-B048-85BDC9FD1C3A}</a:tableStyleId>
              </a:tblPr>
              <a:tblGrid>
                <a:gridCol w="1108652"/>
                <a:gridCol w="1240523"/>
                <a:gridCol w="1215091"/>
                <a:gridCol w="1458108"/>
              </a:tblGrid>
              <a:tr h="357815">
                <a:tc>
                  <a:txBody>
                    <a:bodyPr/>
                    <a:lstStyle/>
                    <a:p>
                      <a:r>
                        <a:rPr lang="en-US" sz="1600" b="1" dirty="0" smtClean="0">
                          <a:solidFill>
                            <a:schemeClr val="tx1"/>
                          </a:solidFill>
                        </a:rPr>
                        <a:t>Amp</a:t>
                      </a:r>
                    </a:p>
                  </a:txBody>
                  <a:tcPr>
                    <a:solidFill>
                      <a:schemeClr val="bg1">
                        <a:lumMod val="65000"/>
                      </a:schemeClr>
                    </a:solidFill>
                  </a:tcPr>
                </a:tc>
                <a:tc>
                  <a:txBody>
                    <a:bodyPr/>
                    <a:lstStyle/>
                    <a:p>
                      <a:r>
                        <a:rPr lang="en-US" sz="1600" b="1" dirty="0" smtClean="0">
                          <a:solidFill>
                            <a:schemeClr val="tx1"/>
                          </a:solidFill>
                        </a:rPr>
                        <a:t>Duty</a:t>
                      </a:r>
                      <a:r>
                        <a:rPr lang="en-US" sz="1600" b="1" baseline="0" dirty="0" smtClean="0">
                          <a:solidFill>
                            <a:schemeClr val="tx1"/>
                          </a:solidFill>
                        </a:rPr>
                        <a:t> Cycle</a:t>
                      </a:r>
                      <a:endParaRPr lang="en-US" sz="1600" b="1" dirty="0">
                        <a:solidFill>
                          <a:schemeClr val="tx1"/>
                        </a:solidFill>
                      </a:endParaRPr>
                    </a:p>
                  </a:txBody>
                  <a:tcPr>
                    <a:solidFill>
                      <a:schemeClr val="bg1">
                        <a:lumMod val="65000"/>
                      </a:schemeClr>
                    </a:solidFill>
                  </a:tcPr>
                </a:tc>
                <a:tc>
                  <a:txBody>
                    <a:bodyPr/>
                    <a:lstStyle/>
                    <a:p>
                      <a:r>
                        <a:rPr lang="en-US" sz="1600" b="1" dirty="0" smtClean="0">
                          <a:solidFill>
                            <a:schemeClr val="tx1"/>
                          </a:solidFill>
                        </a:rPr>
                        <a:t>Amp</a:t>
                      </a:r>
                      <a:endParaRPr lang="en-US" sz="1600" b="1" dirty="0">
                        <a:solidFill>
                          <a:schemeClr val="tx1"/>
                        </a:solidFill>
                      </a:endParaRPr>
                    </a:p>
                  </a:txBody>
                  <a:tcPr>
                    <a:solidFill>
                      <a:schemeClr val="bg1">
                        <a:lumMod val="65000"/>
                      </a:schemeClr>
                    </a:solidFill>
                  </a:tcPr>
                </a:tc>
                <a:tc>
                  <a:txBody>
                    <a:bodyPr/>
                    <a:lstStyle/>
                    <a:p>
                      <a:r>
                        <a:rPr lang="en-US" sz="1600" b="1" dirty="0" smtClean="0">
                          <a:solidFill>
                            <a:schemeClr val="tx1"/>
                          </a:solidFill>
                        </a:rPr>
                        <a:t>Duty</a:t>
                      </a:r>
                      <a:r>
                        <a:rPr lang="en-US" sz="1600" b="1" baseline="0" dirty="0" smtClean="0">
                          <a:solidFill>
                            <a:schemeClr val="tx1"/>
                          </a:solidFill>
                        </a:rPr>
                        <a:t> Cycle</a:t>
                      </a:r>
                      <a:endParaRPr lang="en-US" sz="1600" b="1" dirty="0">
                        <a:solidFill>
                          <a:schemeClr val="tx1"/>
                        </a:solidFill>
                      </a:endParaRPr>
                    </a:p>
                  </a:txBody>
                  <a:tcPr>
                    <a:solidFill>
                      <a:schemeClr val="bg1">
                        <a:lumMod val="65000"/>
                      </a:schemeClr>
                    </a:solidFill>
                  </a:tcPr>
                </a:tc>
              </a:tr>
              <a:tr h="340930">
                <a:tc>
                  <a:txBody>
                    <a:bodyPr/>
                    <a:lstStyle/>
                    <a:p>
                      <a:r>
                        <a:rPr lang="en-US" sz="1600" dirty="0" smtClean="0">
                          <a:solidFill>
                            <a:schemeClr val="bg1"/>
                          </a:solidFill>
                        </a:rPr>
                        <a:t>6A</a:t>
                      </a:r>
                      <a:endParaRPr lang="en-US" sz="1600" dirty="0">
                        <a:solidFill>
                          <a:schemeClr val="bg1"/>
                        </a:solidFill>
                      </a:endParaRPr>
                    </a:p>
                  </a:txBody>
                  <a:tcPr>
                    <a:noFill/>
                  </a:tcPr>
                </a:tc>
                <a:tc>
                  <a:txBody>
                    <a:bodyPr/>
                    <a:lstStyle/>
                    <a:p>
                      <a:r>
                        <a:rPr lang="en-US" sz="1600" dirty="0" smtClean="0">
                          <a:solidFill>
                            <a:schemeClr val="bg1"/>
                          </a:solidFill>
                        </a:rPr>
                        <a:t>10%</a:t>
                      </a:r>
                      <a:endParaRPr lang="en-US" sz="1600" dirty="0">
                        <a:solidFill>
                          <a:schemeClr val="bg1"/>
                        </a:solidFill>
                      </a:endParaRPr>
                    </a:p>
                  </a:txBody>
                  <a:tcPr>
                    <a:noFill/>
                  </a:tcPr>
                </a:tc>
                <a:tc>
                  <a:txBody>
                    <a:bodyPr/>
                    <a:lstStyle/>
                    <a:p>
                      <a:r>
                        <a:rPr lang="en-US" sz="1600" dirty="0" smtClean="0">
                          <a:solidFill>
                            <a:schemeClr val="bg1"/>
                          </a:solidFill>
                        </a:rPr>
                        <a:t>40A</a:t>
                      </a:r>
                      <a:endParaRPr lang="en-US" sz="1600" dirty="0">
                        <a:solidFill>
                          <a:schemeClr val="bg1"/>
                        </a:solidFill>
                      </a:endParaRPr>
                    </a:p>
                  </a:txBody>
                  <a:tcPr>
                    <a:noFill/>
                  </a:tcPr>
                </a:tc>
                <a:tc>
                  <a:txBody>
                    <a:bodyPr/>
                    <a:lstStyle/>
                    <a:p>
                      <a:r>
                        <a:rPr lang="en-US" sz="1600" dirty="0" smtClean="0">
                          <a:solidFill>
                            <a:schemeClr val="bg1"/>
                          </a:solidFill>
                        </a:rPr>
                        <a:t>66%</a:t>
                      </a:r>
                      <a:endParaRPr lang="en-US" sz="1600" dirty="0">
                        <a:solidFill>
                          <a:schemeClr val="bg1"/>
                        </a:solidFill>
                      </a:endParaRPr>
                    </a:p>
                  </a:txBody>
                  <a:tcPr>
                    <a:noFill/>
                  </a:tcPr>
                </a:tc>
              </a:tr>
              <a:tr h="340847">
                <a:tc>
                  <a:txBody>
                    <a:bodyPr/>
                    <a:lstStyle/>
                    <a:p>
                      <a:r>
                        <a:rPr lang="en-US" sz="1600" dirty="0" smtClean="0">
                          <a:solidFill>
                            <a:schemeClr val="bg1"/>
                          </a:solidFill>
                        </a:rPr>
                        <a:t>12A</a:t>
                      </a:r>
                      <a:endParaRPr lang="en-US" sz="1600" dirty="0">
                        <a:solidFill>
                          <a:schemeClr val="bg1"/>
                        </a:solidFill>
                      </a:endParaRPr>
                    </a:p>
                  </a:txBody>
                  <a:tcPr>
                    <a:noFill/>
                  </a:tcPr>
                </a:tc>
                <a:tc>
                  <a:txBody>
                    <a:bodyPr/>
                    <a:lstStyle/>
                    <a:p>
                      <a:r>
                        <a:rPr lang="en-US" sz="1600" dirty="0" smtClean="0">
                          <a:solidFill>
                            <a:schemeClr val="bg1"/>
                          </a:solidFill>
                        </a:rPr>
                        <a:t>20%</a:t>
                      </a:r>
                      <a:endParaRPr lang="en-US" sz="1600" dirty="0">
                        <a:solidFill>
                          <a:schemeClr val="bg1"/>
                        </a:solidFill>
                      </a:endParaRPr>
                    </a:p>
                  </a:txBody>
                  <a:tcPr>
                    <a:noFill/>
                  </a:tcPr>
                </a:tc>
                <a:tc>
                  <a:txBody>
                    <a:bodyPr/>
                    <a:lstStyle/>
                    <a:p>
                      <a:r>
                        <a:rPr lang="en-US" sz="1600" dirty="0" smtClean="0">
                          <a:solidFill>
                            <a:schemeClr val="bg1"/>
                          </a:solidFill>
                        </a:rPr>
                        <a:t>48A</a:t>
                      </a:r>
                      <a:endParaRPr lang="en-US" sz="1600" dirty="0">
                        <a:solidFill>
                          <a:schemeClr val="bg1"/>
                        </a:solidFill>
                      </a:endParaRPr>
                    </a:p>
                  </a:txBody>
                  <a:tcPr>
                    <a:noFill/>
                  </a:tcPr>
                </a:tc>
                <a:tc>
                  <a:txBody>
                    <a:bodyPr/>
                    <a:lstStyle/>
                    <a:p>
                      <a:r>
                        <a:rPr lang="en-US" sz="1600" dirty="0" smtClean="0">
                          <a:solidFill>
                            <a:schemeClr val="bg1"/>
                          </a:solidFill>
                        </a:rPr>
                        <a:t>80%</a:t>
                      </a:r>
                      <a:endParaRPr lang="en-US" sz="1600" dirty="0">
                        <a:solidFill>
                          <a:schemeClr val="bg1"/>
                        </a:solidFill>
                      </a:endParaRPr>
                    </a:p>
                  </a:txBody>
                  <a:tcPr>
                    <a:noFill/>
                  </a:tcPr>
                </a:tc>
              </a:tr>
              <a:tr h="358205">
                <a:tc>
                  <a:txBody>
                    <a:bodyPr/>
                    <a:lstStyle/>
                    <a:p>
                      <a:r>
                        <a:rPr lang="en-US" sz="1600" dirty="0" smtClean="0">
                          <a:solidFill>
                            <a:schemeClr val="bg1"/>
                          </a:solidFill>
                        </a:rPr>
                        <a:t>18A</a:t>
                      </a:r>
                      <a:endParaRPr lang="en-US" sz="1600" dirty="0">
                        <a:solidFill>
                          <a:schemeClr val="bg1"/>
                        </a:solidFill>
                      </a:endParaRPr>
                    </a:p>
                  </a:txBody>
                  <a:tcPr>
                    <a:noFill/>
                  </a:tcPr>
                </a:tc>
                <a:tc>
                  <a:txBody>
                    <a:bodyPr/>
                    <a:lstStyle/>
                    <a:p>
                      <a:r>
                        <a:rPr lang="en-US" sz="1600" dirty="0" smtClean="0">
                          <a:solidFill>
                            <a:schemeClr val="bg1"/>
                          </a:solidFill>
                        </a:rPr>
                        <a:t>30%</a:t>
                      </a:r>
                      <a:endParaRPr lang="en-US" sz="1600" dirty="0">
                        <a:solidFill>
                          <a:schemeClr val="bg1"/>
                        </a:solidFill>
                      </a:endParaRPr>
                    </a:p>
                  </a:txBody>
                  <a:tcPr>
                    <a:noFill/>
                  </a:tcPr>
                </a:tc>
                <a:tc>
                  <a:txBody>
                    <a:bodyPr/>
                    <a:lstStyle/>
                    <a:p>
                      <a:r>
                        <a:rPr lang="en-US" sz="1600" dirty="0" smtClean="0">
                          <a:solidFill>
                            <a:schemeClr val="bg1"/>
                          </a:solidFill>
                        </a:rPr>
                        <a:t>65A</a:t>
                      </a:r>
                      <a:endParaRPr lang="en-US" sz="1600" dirty="0">
                        <a:solidFill>
                          <a:schemeClr val="bg1"/>
                        </a:solidFill>
                      </a:endParaRPr>
                    </a:p>
                  </a:txBody>
                  <a:tcPr>
                    <a:noFill/>
                  </a:tcPr>
                </a:tc>
                <a:tc>
                  <a:txBody>
                    <a:bodyPr/>
                    <a:lstStyle/>
                    <a:p>
                      <a:r>
                        <a:rPr lang="en-US" sz="1600" dirty="0" smtClean="0">
                          <a:solidFill>
                            <a:schemeClr val="bg1"/>
                          </a:solidFill>
                        </a:rPr>
                        <a:t>90%</a:t>
                      </a:r>
                      <a:endParaRPr lang="en-US" sz="1600" dirty="0">
                        <a:solidFill>
                          <a:schemeClr val="bg1"/>
                        </a:solidFill>
                      </a:endParaRPr>
                    </a:p>
                  </a:txBody>
                  <a:tcPr>
                    <a:noFill/>
                  </a:tcPr>
                </a:tc>
              </a:tr>
              <a:tr h="340847">
                <a:tc>
                  <a:txBody>
                    <a:bodyPr/>
                    <a:lstStyle/>
                    <a:p>
                      <a:r>
                        <a:rPr lang="en-US" sz="1600" dirty="0" smtClean="0">
                          <a:solidFill>
                            <a:schemeClr val="bg1"/>
                          </a:solidFill>
                        </a:rPr>
                        <a:t>24A</a:t>
                      </a:r>
                      <a:endParaRPr lang="en-US" sz="1600" dirty="0">
                        <a:solidFill>
                          <a:schemeClr val="bg1"/>
                        </a:solidFill>
                      </a:endParaRPr>
                    </a:p>
                  </a:txBody>
                  <a:tcPr>
                    <a:noFill/>
                  </a:tcPr>
                </a:tc>
                <a:tc>
                  <a:txBody>
                    <a:bodyPr/>
                    <a:lstStyle/>
                    <a:p>
                      <a:r>
                        <a:rPr lang="en-US" sz="1600" dirty="0" smtClean="0">
                          <a:solidFill>
                            <a:schemeClr val="bg1"/>
                          </a:solidFill>
                        </a:rPr>
                        <a:t>40%</a:t>
                      </a:r>
                      <a:endParaRPr lang="en-US" sz="1600" dirty="0">
                        <a:solidFill>
                          <a:schemeClr val="bg1"/>
                        </a:solidFill>
                      </a:endParaRPr>
                    </a:p>
                  </a:txBody>
                  <a:tcPr>
                    <a:noFill/>
                  </a:tcPr>
                </a:tc>
                <a:tc>
                  <a:txBody>
                    <a:bodyPr/>
                    <a:lstStyle/>
                    <a:p>
                      <a:r>
                        <a:rPr lang="en-US" sz="1600" dirty="0" smtClean="0">
                          <a:solidFill>
                            <a:schemeClr val="bg1"/>
                          </a:solidFill>
                        </a:rPr>
                        <a:t>75A</a:t>
                      </a:r>
                      <a:endParaRPr lang="en-US" sz="1600" dirty="0">
                        <a:solidFill>
                          <a:schemeClr val="bg1"/>
                        </a:solidFill>
                      </a:endParaRPr>
                    </a:p>
                  </a:txBody>
                  <a:tcPr>
                    <a:noFill/>
                  </a:tcPr>
                </a:tc>
                <a:tc>
                  <a:txBody>
                    <a:bodyPr/>
                    <a:lstStyle/>
                    <a:p>
                      <a:r>
                        <a:rPr lang="en-US" sz="1600" dirty="0" smtClean="0">
                          <a:solidFill>
                            <a:schemeClr val="bg1"/>
                          </a:solidFill>
                        </a:rPr>
                        <a:t>94%</a:t>
                      </a:r>
                      <a:endParaRPr lang="en-US" sz="1600" dirty="0">
                        <a:solidFill>
                          <a:schemeClr val="bg1"/>
                        </a:solidFill>
                      </a:endParaRPr>
                    </a:p>
                  </a:txBody>
                  <a:tcPr>
                    <a:noFill/>
                  </a:tcPr>
                </a:tc>
              </a:tr>
              <a:tr h="340847">
                <a:tc>
                  <a:txBody>
                    <a:bodyPr/>
                    <a:lstStyle/>
                    <a:p>
                      <a:r>
                        <a:rPr lang="en-US" sz="1600" dirty="0" smtClean="0">
                          <a:solidFill>
                            <a:schemeClr val="bg1"/>
                          </a:solidFill>
                        </a:rPr>
                        <a:t>30A</a:t>
                      </a:r>
                      <a:endParaRPr lang="en-US" sz="1600" dirty="0">
                        <a:solidFill>
                          <a:schemeClr val="bg1"/>
                        </a:solidFill>
                      </a:endParaRPr>
                    </a:p>
                  </a:txBody>
                  <a:tcPr>
                    <a:noFill/>
                  </a:tcPr>
                </a:tc>
                <a:tc>
                  <a:txBody>
                    <a:bodyPr/>
                    <a:lstStyle/>
                    <a:p>
                      <a:r>
                        <a:rPr lang="en-US" sz="1600" dirty="0" smtClean="0">
                          <a:solidFill>
                            <a:schemeClr val="bg1"/>
                          </a:solidFill>
                        </a:rPr>
                        <a:t>50%</a:t>
                      </a:r>
                      <a:endParaRPr lang="en-US" sz="1600" dirty="0">
                        <a:solidFill>
                          <a:schemeClr val="bg1"/>
                        </a:solidFill>
                      </a:endParaRPr>
                    </a:p>
                  </a:txBody>
                  <a:tcPr>
                    <a:noFill/>
                  </a:tcPr>
                </a:tc>
                <a:tc>
                  <a:txBody>
                    <a:bodyPr/>
                    <a:lstStyle/>
                    <a:p>
                      <a:r>
                        <a:rPr lang="en-US" sz="1600" dirty="0" smtClean="0">
                          <a:solidFill>
                            <a:schemeClr val="bg1"/>
                          </a:solidFill>
                        </a:rPr>
                        <a:t>80A</a:t>
                      </a:r>
                      <a:endParaRPr lang="en-US" sz="1600" dirty="0">
                        <a:solidFill>
                          <a:schemeClr val="bg1"/>
                        </a:solidFill>
                      </a:endParaRPr>
                    </a:p>
                  </a:txBody>
                  <a:tcPr>
                    <a:noFill/>
                  </a:tcPr>
                </a:tc>
                <a:tc>
                  <a:txBody>
                    <a:bodyPr/>
                    <a:lstStyle/>
                    <a:p>
                      <a:r>
                        <a:rPr lang="en-US" sz="1600" dirty="0" smtClean="0">
                          <a:solidFill>
                            <a:schemeClr val="bg1"/>
                          </a:solidFill>
                        </a:rPr>
                        <a:t>96%</a:t>
                      </a:r>
                      <a:endParaRPr lang="en-US" sz="1600" dirty="0">
                        <a:solidFill>
                          <a:schemeClr val="bg1"/>
                        </a:solidFill>
                      </a:endParaRPr>
                    </a:p>
                  </a:txBody>
                  <a:tcPr>
                    <a:noFill/>
                  </a:tcPr>
                </a:tc>
              </a:tr>
            </a:tbl>
          </a:graphicData>
        </a:graphic>
      </p:graphicFrame>
    </p:spTree>
    <p:extLst>
      <p:ext uri="{BB962C8B-B14F-4D97-AF65-F5344CB8AC3E}">
        <p14:creationId xmlns:p14="http://schemas.microsoft.com/office/powerpoint/2010/main" val="296847211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sp>
        <p:nvSpPr>
          <p:cNvPr id="13" name="Rectangle 12"/>
          <p:cNvSpPr/>
          <p:nvPr/>
        </p:nvSpPr>
        <p:spPr>
          <a:xfrm>
            <a:off x="0" y="1178372"/>
            <a:ext cx="9144000" cy="3965127"/>
          </a:xfrm>
          <a:prstGeom prst="rect">
            <a:avLst/>
          </a:prstGeom>
          <a:solidFill>
            <a:schemeClr val="bg1"/>
          </a:solidFill>
          <a:ln>
            <a:solidFill>
              <a:schemeClr val="bg1">
                <a:lumMod val="50000"/>
              </a:schemeClr>
            </a:solidFill>
          </a:ln>
          <a:effectLst>
            <a:innerShdw blurRad="596900" dist="127000" dir="198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2" name="Rectangle 1"/>
          <p:cNvSpPr/>
          <p:nvPr/>
        </p:nvSpPr>
        <p:spPr>
          <a:xfrm>
            <a:off x="3017382" y="4679962"/>
            <a:ext cx="3177473" cy="307777"/>
          </a:xfrm>
          <a:prstGeom prst="rect">
            <a:avLst/>
          </a:prstGeom>
        </p:spPr>
        <p:txBody>
          <a:bodyPr wrap="none">
            <a:spAutoFit/>
          </a:bodyPr>
          <a:lstStyle/>
          <a:p>
            <a:r>
              <a:rPr lang="en-US" dirty="0" smtClean="0">
                <a:solidFill>
                  <a:schemeClr val="tx1"/>
                </a:solidFill>
              </a:rPr>
              <a:t>TMC Connect 2015 | Santa Clara, CA</a:t>
            </a:r>
            <a:endParaRPr lang="en-US" dirty="0">
              <a:solidFill>
                <a:schemeClr val="tx1"/>
              </a:solidFill>
            </a:endParaRPr>
          </a:p>
        </p:txBody>
      </p:sp>
      <p:sp>
        <p:nvSpPr>
          <p:cNvPr id="30" name="Shape 30"/>
          <p:cNvSpPr txBox="1">
            <a:spLocks noGrp="1"/>
          </p:cNvSpPr>
          <p:nvPr>
            <p:ph type="subTitle" idx="1"/>
          </p:nvPr>
        </p:nvSpPr>
        <p:spPr>
          <a:xfrm>
            <a:off x="504967" y="1227856"/>
            <a:ext cx="7953233" cy="3296346"/>
          </a:xfrm>
          <a:prstGeom prst="rect">
            <a:avLst/>
          </a:prstGeom>
        </p:spPr>
        <p:txBody>
          <a:bodyPr lIns="91425" tIns="91425" rIns="91425" bIns="91425" anchor="t" anchorCtr="0">
            <a:noAutofit/>
          </a:bodyPr>
          <a:lstStyle/>
          <a:p>
            <a:pPr algn="l"/>
            <a:r>
              <a:rPr lang="en-US" sz="300" dirty="0" smtClean="0">
                <a:solidFill>
                  <a:schemeClr val="tx1"/>
                </a:solidFill>
                <a:effectLst>
                  <a:outerShdw blurRad="38100" dist="38100" dir="2700000" algn="tl">
                    <a:srgbClr val="000000">
                      <a:alpha val="43137"/>
                    </a:srgbClr>
                  </a:outerShdw>
                </a:effectLst>
              </a:rPr>
              <a:t> </a:t>
            </a:r>
            <a:endParaRPr lang="en" sz="2000" dirty="0">
              <a:solidFill>
                <a:srgbClr val="EFEFEF"/>
              </a:solidFill>
              <a:latin typeface="Source Sans Pro"/>
              <a:ea typeface="Source Sans Pro"/>
              <a:cs typeface="Source Sans Pro"/>
              <a:sym typeface="Source Sans Pro"/>
            </a:endParaRPr>
          </a:p>
        </p:txBody>
      </p:sp>
      <p:sp>
        <p:nvSpPr>
          <p:cNvPr id="4" name="TextBox 3"/>
          <p:cNvSpPr txBox="1"/>
          <p:nvPr/>
        </p:nvSpPr>
        <p:spPr>
          <a:xfrm>
            <a:off x="398890" y="605952"/>
            <a:ext cx="5022377" cy="615553"/>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OpenEVSE</a:t>
            </a:r>
            <a:endParaRPr lang="en-US" sz="400" dirty="0">
              <a:solidFill>
                <a:schemeClr val="bg1"/>
              </a:solidFill>
              <a:effectLst>
                <a:outerShdw blurRad="38100" dist="38100" dir="2700000" algn="tl">
                  <a:srgbClr val="000000">
                    <a:alpha val="43137"/>
                  </a:srgbClr>
                </a:outerShdw>
              </a:effectLst>
            </a:endParaRPr>
          </a:p>
          <a:p>
            <a:endParaRPr lang="en-US" dirty="0"/>
          </a:p>
        </p:txBody>
      </p:sp>
      <p:sp>
        <p:nvSpPr>
          <p:cNvPr id="7" name="TextBox 6"/>
          <p:cNvSpPr txBox="1"/>
          <p:nvPr/>
        </p:nvSpPr>
        <p:spPr>
          <a:xfrm>
            <a:off x="2068467" y="1178373"/>
            <a:ext cx="6638805" cy="307777"/>
          </a:xfrm>
          <a:prstGeom prst="rect">
            <a:avLst/>
          </a:prstGeom>
          <a:noFill/>
        </p:spPr>
        <p:txBody>
          <a:bodyPr wrap="square" rtlCol="0">
            <a:spAutoFit/>
          </a:bodyPr>
          <a:lstStyle/>
          <a:p>
            <a:endParaRPr lang="en-US" dirty="0">
              <a:solidFill>
                <a:schemeClr val="bg1"/>
              </a:solidFill>
            </a:endParaRPr>
          </a:p>
        </p:txBody>
      </p:sp>
      <p:sp>
        <p:nvSpPr>
          <p:cNvPr id="9" name="TextBox 8"/>
          <p:cNvSpPr txBox="1"/>
          <p:nvPr/>
        </p:nvSpPr>
        <p:spPr>
          <a:xfrm>
            <a:off x="504967" y="1178373"/>
            <a:ext cx="5800300" cy="3416320"/>
          </a:xfrm>
          <a:prstGeom prst="rect">
            <a:avLst/>
          </a:prstGeom>
          <a:noFill/>
        </p:spPr>
        <p:txBody>
          <a:bodyPr wrap="square" rtlCol="0">
            <a:spAutoFit/>
          </a:bodyPr>
          <a:lstStyle/>
          <a:p>
            <a:pPr lvl="0"/>
            <a:r>
              <a:rPr lang="en-US" sz="1800" kern="1200" dirty="0">
                <a:solidFill>
                  <a:schemeClr val="tx1"/>
                </a:solidFill>
                <a:latin typeface="Calibri"/>
                <a:ea typeface="+mn-ea"/>
                <a:cs typeface="+mn-cs"/>
              </a:rPr>
              <a:t>OpenEVSE is a </a:t>
            </a:r>
            <a:r>
              <a:rPr lang="en-US" sz="1800" kern="1200" dirty="0">
                <a:solidFill>
                  <a:schemeClr val="tx1"/>
                </a:solidFill>
                <a:latin typeface="Calibri"/>
                <a:ea typeface="+mn-ea"/>
                <a:cs typeface="+mn-cs"/>
              </a:rPr>
              <a:t>o</a:t>
            </a:r>
            <a:r>
              <a:rPr lang="en-US" sz="1800" kern="1200" dirty="0" smtClean="0">
                <a:solidFill>
                  <a:schemeClr val="tx1"/>
                </a:solidFill>
                <a:latin typeface="Calibri"/>
                <a:ea typeface="+mn-ea"/>
                <a:cs typeface="+mn-cs"/>
              </a:rPr>
              <a:t>pen </a:t>
            </a:r>
            <a:r>
              <a:rPr lang="en-US" sz="1800" kern="1200" dirty="0">
                <a:solidFill>
                  <a:schemeClr val="tx1"/>
                </a:solidFill>
                <a:latin typeface="Calibri"/>
                <a:ea typeface="+mn-ea"/>
                <a:cs typeface="+mn-cs"/>
              </a:rPr>
              <a:t>s</a:t>
            </a:r>
            <a:r>
              <a:rPr lang="en-US" sz="1800" kern="1200" dirty="0" smtClean="0">
                <a:solidFill>
                  <a:schemeClr val="tx1"/>
                </a:solidFill>
                <a:latin typeface="Calibri"/>
                <a:ea typeface="+mn-ea"/>
                <a:cs typeface="+mn-cs"/>
              </a:rPr>
              <a:t>ource </a:t>
            </a:r>
            <a:r>
              <a:rPr lang="en-US" sz="1800" kern="1200" dirty="0">
                <a:solidFill>
                  <a:schemeClr val="tx1"/>
                </a:solidFill>
                <a:latin typeface="Calibri"/>
                <a:ea typeface="+mn-ea"/>
                <a:cs typeface="+mn-cs"/>
              </a:rPr>
              <a:t>Electric Vehicle </a:t>
            </a:r>
            <a:r>
              <a:rPr lang="en-US" sz="1800" kern="1200" dirty="0" smtClean="0">
                <a:solidFill>
                  <a:schemeClr val="tx1"/>
                </a:solidFill>
                <a:latin typeface="Calibri"/>
                <a:ea typeface="+mn-ea"/>
                <a:cs typeface="+mn-cs"/>
              </a:rPr>
              <a:t>SAE J1772 </a:t>
            </a:r>
            <a:r>
              <a:rPr lang="en-US" sz="1800" kern="1200" dirty="0">
                <a:solidFill>
                  <a:schemeClr val="tx1"/>
                </a:solidFill>
                <a:latin typeface="Calibri"/>
                <a:ea typeface="+mn-ea"/>
                <a:cs typeface="+mn-cs"/>
              </a:rPr>
              <a:t>Charging Station </a:t>
            </a:r>
            <a:r>
              <a:rPr lang="en-US" sz="1800" kern="1200" dirty="0" smtClean="0">
                <a:solidFill>
                  <a:schemeClr val="tx1"/>
                </a:solidFill>
                <a:latin typeface="Calibri"/>
                <a:ea typeface="+mn-ea"/>
                <a:cs typeface="+mn-cs"/>
              </a:rPr>
              <a:t>for DIY builders and OEMs.</a:t>
            </a:r>
            <a:r>
              <a:rPr lang="en-US" sz="1800" kern="1200" dirty="0" smtClean="0">
                <a:solidFill>
                  <a:schemeClr val="bg1">
                    <a:lumMod val="65000"/>
                  </a:schemeClr>
                </a:solidFill>
                <a:latin typeface="Calibri"/>
                <a:ea typeface="+mn-ea"/>
                <a:cs typeface="+mn-cs"/>
              </a:rPr>
              <a:t/>
            </a:r>
            <a:br>
              <a:rPr lang="en-US" sz="1800" kern="1200" dirty="0" smtClean="0">
                <a:solidFill>
                  <a:schemeClr val="bg1">
                    <a:lumMod val="65000"/>
                  </a:schemeClr>
                </a:solidFill>
                <a:latin typeface="Calibri"/>
                <a:ea typeface="+mn-ea"/>
                <a:cs typeface="+mn-cs"/>
              </a:rPr>
            </a:br>
            <a:endParaRPr lang="en-US" sz="1800" kern="1200" dirty="0">
              <a:solidFill>
                <a:schemeClr val="bg1">
                  <a:lumMod val="65000"/>
                </a:schemeClr>
              </a:solidFill>
              <a:latin typeface="Calibri"/>
              <a:ea typeface="+mn-ea"/>
              <a:cs typeface="+mn-cs"/>
            </a:endParaRPr>
          </a:p>
          <a:p>
            <a:pPr marL="285750" lvl="0" indent="-285750">
              <a:buFont typeface="Arial" pitchFamily="34" charset="0"/>
              <a:buChar char="•"/>
            </a:pPr>
            <a:r>
              <a:rPr lang="en-US" sz="1800" kern="1200" dirty="0" smtClean="0">
                <a:solidFill>
                  <a:schemeClr val="tx1"/>
                </a:solidFill>
                <a:latin typeface="Calibri"/>
                <a:ea typeface="+mn-ea"/>
                <a:cs typeface="+mn-cs"/>
              </a:rPr>
              <a:t>Hardware, Firmware and documentation fully Open Source (commercial use allowed) </a:t>
            </a:r>
            <a:endParaRPr lang="en-US" sz="1800" kern="1200" dirty="0">
              <a:solidFill>
                <a:schemeClr val="tx1"/>
              </a:solidFill>
              <a:latin typeface="Calibri"/>
              <a:ea typeface="+mn-ea"/>
              <a:cs typeface="+mn-cs"/>
            </a:endParaRPr>
          </a:p>
          <a:p>
            <a:pPr marL="285750" lvl="0" indent="-285750">
              <a:buFont typeface="Arial" pitchFamily="34" charset="0"/>
              <a:buChar char="•"/>
            </a:pPr>
            <a:r>
              <a:rPr lang="en-US" sz="1800" kern="1200" dirty="0">
                <a:solidFill>
                  <a:schemeClr val="tx1"/>
                </a:solidFill>
                <a:latin typeface="Calibri"/>
                <a:ea typeface="+mn-ea"/>
                <a:cs typeface="+mn-cs"/>
              </a:rPr>
              <a:t>Fully supports SAE J1772 Recommended Practice</a:t>
            </a:r>
          </a:p>
          <a:p>
            <a:pPr marL="285750" lvl="0" indent="-285750">
              <a:buFont typeface="Arial" pitchFamily="34" charset="0"/>
              <a:buChar char="•"/>
            </a:pPr>
            <a:r>
              <a:rPr lang="en-US" sz="1800" kern="1200" dirty="0">
                <a:solidFill>
                  <a:schemeClr val="tx1"/>
                </a:solidFill>
                <a:latin typeface="Calibri"/>
                <a:ea typeface="+mn-ea"/>
                <a:cs typeface="+mn-cs"/>
              </a:rPr>
              <a:t>Software adjustable pilot (6A – 80A) </a:t>
            </a:r>
          </a:p>
          <a:p>
            <a:pPr marL="285750" lvl="0" indent="-285750">
              <a:buFont typeface="Arial" pitchFamily="34" charset="0"/>
              <a:buChar char="•"/>
            </a:pPr>
            <a:r>
              <a:rPr lang="en-US" sz="1800" kern="1200" dirty="0">
                <a:solidFill>
                  <a:schemeClr val="tx1"/>
                </a:solidFill>
                <a:latin typeface="Calibri"/>
                <a:ea typeface="+mn-ea"/>
                <a:cs typeface="+mn-cs"/>
              </a:rPr>
              <a:t>Built in GFCI with 20ma trip </a:t>
            </a:r>
            <a:r>
              <a:rPr lang="en-US" sz="1800" kern="1200" dirty="0" smtClean="0">
                <a:solidFill>
                  <a:schemeClr val="tx1"/>
                </a:solidFill>
                <a:latin typeface="Calibri"/>
                <a:ea typeface="+mn-ea"/>
                <a:cs typeface="+mn-cs"/>
              </a:rPr>
              <a:t>point</a:t>
            </a:r>
          </a:p>
          <a:p>
            <a:pPr marL="285750" indent="-285750">
              <a:buFont typeface="Arial" pitchFamily="34" charset="0"/>
              <a:buChar char="•"/>
            </a:pPr>
            <a:r>
              <a:rPr lang="en-US" sz="1800" kern="1200" dirty="0">
                <a:solidFill>
                  <a:schemeClr val="tx1"/>
                </a:solidFill>
                <a:latin typeface="Calibri"/>
              </a:rPr>
              <a:t>Ground verification and Stuck Relay </a:t>
            </a:r>
            <a:r>
              <a:rPr lang="en-US" sz="1800" kern="1200" dirty="0" smtClean="0">
                <a:solidFill>
                  <a:schemeClr val="tx1"/>
                </a:solidFill>
                <a:latin typeface="Calibri"/>
              </a:rPr>
              <a:t>detection</a:t>
            </a:r>
            <a:endParaRPr lang="en-US" sz="1800" kern="1200" dirty="0">
              <a:solidFill>
                <a:schemeClr val="tx1"/>
              </a:solidFill>
              <a:latin typeface="Calibri"/>
              <a:ea typeface="+mn-ea"/>
              <a:cs typeface="+mn-cs"/>
            </a:endParaRPr>
          </a:p>
          <a:p>
            <a:pPr marL="285750" lvl="0" indent="-285750">
              <a:buFont typeface="Arial" pitchFamily="34" charset="0"/>
              <a:buChar char="•"/>
            </a:pPr>
            <a:r>
              <a:rPr lang="en-US" sz="1800" kern="1200" dirty="0">
                <a:solidFill>
                  <a:schemeClr val="tx1"/>
                </a:solidFill>
                <a:latin typeface="Calibri"/>
                <a:ea typeface="+mn-ea"/>
                <a:cs typeface="+mn-cs"/>
              </a:rPr>
              <a:t>Supports all J1772 states including “ventilation </a:t>
            </a:r>
            <a:r>
              <a:rPr lang="en-US" sz="1800" kern="1200" dirty="0" smtClean="0">
                <a:solidFill>
                  <a:schemeClr val="tx1"/>
                </a:solidFill>
                <a:latin typeface="Calibri"/>
                <a:ea typeface="+mn-ea"/>
                <a:cs typeface="+mn-cs"/>
              </a:rPr>
              <a:t>required and Diode check”</a:t>
            </a:r>
            <a:endParaRPr lang="en-US" sz="1800" kern="1200" dirty="0">
              <a:solidFill>
                <a:schemeClr val="tx1"/>
              </a:solidFill>
              <a:latin typeface="Calibri"/>
              <a:ea typeface="+mn-ea"/>
              <a:cs typeface="+mn-cs"/>
            </a:endParaRPr>
          </a:p>
          <a:p>
            <a:pPr marL="285750" lvl="0" indent="-285750">
              <a:buFont typeface="Arial" pitchFamily="34" charset="0"/>
              <a:buChar char="•"/>
            </a:pPr>
            <a:r>
              <a:rPr lang="en-US" sz="1800" kern="1200" dirty="0">
                <a:solidFill>
                  <a:schemeClr val="tx1"/>
                </a:solidFill>
                <a:latin typeface="Calibri"/>
                <a:ea typeface="+mn-ea"/>
                <a:cs typeface="+mn-cs"/>
              </a:rPr>
              <a:t>AC L1 – L2 </a:t>
            </a:r>
            <a:r>
              <a:rPr lang="en-US" sz="1800" kern="1200" dirty="0" smtClean="0">
                <a:solidFill>
                  <a:schemeClr val="tx1"/>
                </a:solidFill>
                <a:latin typeface="Calibri"/>
                <a:ea typeface="+mn-ea"/>
                <a:cs typeface="+mn-cs"/>
              </a:rPr>
              <a:t>auto-detect current </a:t>
            </a:r>
            <a:r>
              <a:rPr lang="en-US" sz="1800" kern="1200" dirty="0">
                <a:solidFill>
                  <a:schemeClr val="tx1"/>
                </a:solidFill>
                <a:latin typeface="Calibri"/>
                <a:ea typeface="+mn-ea"/>
                <a:cs typeface="+mn-cs"/>
              </a:rPr>
              <a:t>setting for </a:t>
            </a:r>
            <a:r>
              <a:rPr lang="en-US" sz="1800" kern="1200" dirty="0" smtClean="0">
                <a:solidFill>
                  <a:schemeClr val="tx1"/>
                </a:solidFill>
                <a:latin typeface="Calibri"/>
                <a:ea typeface="+mn-ea"/>
                <a:cs typeface="+mn-cs"/>
              </a:rPr>
              <a:t>each</a:t>
            </a:r>
            <a:endParaRPr lang="en-US" sz="1800" kern="1200" dirty="0">
              <a:solidFill>
                <a:schemeClr val="tx1"/>
              </a:solidFill>
              <a:latin typeface="Calibri"/>
              <a:ea typeface="+mn-ea"/>
              <a:cs typeface="+mn-cs"/>
            </a:endParaRPr>
          </a:p>
        </p:txBody>
      </p:sp>
      <p:pic>
        <p:nvPicPr>
          <p:cNvPr id="3" name="Picture 2"/>
          <p:cNvPicPr>
            <a:picLocks noChangeAspect="1"/>
          </p:cNvPicPr>
          <p:nvPr/>
        </p:nvPicPr>
        <p:blipFill>
          <a:blip r:embed="rId4"/>
          <a:stretch>
            <a:fillRect/>
          </a:stretch>
        </p:blipFill>
        <p:spPr>
          <a:xfrm>
            <a:off x="6624323" y="3080931"/>
            <a:ext cx="2193359" cy="1737815"/>
          </a:xfrm>
          <a:prstGeom prst="rect">
            <a:avLst/>
          </a:prstGeom>
          <a:effectLst>
            <a:outerShdw blurRad="495300" dist="406400" dir="2700000" algn="tl" rotWithShape="0">
              <a:prstClr val="black">
                <a:alpha val="18000"/>
              </a:prstClr>
            </a:outerShdw>
          </a:effectLst>
        </p:spPr>
      </p:pic>
    </p:spTree>
    <p:extLst>
      <p:ext uri="{BB962C8B-B14F-4D97-AF65-F5344CB8AC3E}">
        <p14:creationId xmlns:p14="http://schemas.microsoft.com/office/powerpoint/2010/main" val="1692671259"/>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sp>
        <p:nvSpPr>
          <p:cNvPr id="5" name="Rectangle 4"/>
          <p:cNvSpPr/>
          <p:nvPr/>
        </p:nvSpPr>
        <p:spPr>
          <a:xfrm>
            <a:off x="0" y="1178372"/>
            <a:ext cx="9144000" cy="3965127"/>
          </a:xfrm>
          <a:prstGeom prst="rect">
            <a:avLst/>
          </a:prstGeom>
          <a:solidFill>
            <a:schemeClr val="bg1"/>
          </a:solidFill>
          <a:ln>
            <a:solidFill>
              <a:schemeClr val="bg1">
                <a:lumMod val="50000"/>
              </a:schemeClr>
            </a:solidFill>
          </a:ln>
          <a:effectLst>
            <a:innerShdw blurRad="596900" dist="127000" dir="8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30" name="Shape 30"/>
          <p:cNvSpPr txBox="1">
            <a:spLocks noGrp="1"/>
          </p:cNvSpPr>
          <p:nvPr>
            <p:ph type="subTitle" idx="1"/>
          </p:nvPr>
        </p:nvSpPr>
        <p:spPr>
          <a:xfrm>
            <a:off x="504967" y="1227856"/>
            <a:ext cx="7953233" cy="3915644"/>
          </a:xfrm>
          <a:prstGeom prst="rect">
            <a:avLst/>
          </a:prstGeom>
        </p:spPr>
        <p:txBody>
          <a:bodyPr lIns="91425" tIns="91425" rIns="91425" bIns="91425" anchor="t" anchorCtr="0">
            <a:noAutofit/>
          </a:bodyPr>
          <a:lstStyle/>
          <a:p>
            <a:pPr algn="l"/>
            <a:r>
              <a:rPr lang="en-US" sz="300" dirty="0" smtClean="0">
                <a:solidFill>
                  <a:schemeClr val="tx1"/>
                </a:solidFill>
                <a:effectLst>
                  <a:outerShdw blurRad="38100" dist="38100" dir="2700000" algn="tl">
                    <a:srgbClr val="000000">
                      <a:alpha val="43137"/>
                    </a:srgbClr>
                  </a:outerShdw>
                </a:effectLst>
              </a:rPr>
              <a:t> </a:t>
            </a:r>
            <a:endParaRPr lang="en" sz="2000" dirty="0">
              <a:solidFill>
                <a:srgbClr val="EFEFEF"/>
              </a:solidFill>
              <a:latin typeface="Source Sans Pro"/>
              <a:ea typeface="Source Sans Pro"/>
              <a:cs typeface="Source Sans Pro"/>
              <a:sym typeface="Source Sans Pro"/>
            </a:endParaRPr>
          </a:p>
        </p:txBody>
      </p:sp>
      <p:sp>
        <p:nvSpPr>
          <p:cNvPr id="4" name="TextBox 3"/>
          <p:cNvSpPr txBox="1"/>
          <p:nvPr/>
        </p:nvSpPr>
        <p:spPr>
          <a:xfrm>
            <a:off x="398890" y="605952"/>
            <a:ext cx="5022377" cy="615553"/>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OpenEVSE MPU</a:t>
            </a:r>
            <a:endParaRPr lang="en-US" sz="400" dirty="0">
              <a:solidFill>
                <a:schemeClr val="bg1"/>
              </a:solidFill>
              <a:effectLst>
                <a:outerShdw blurRad="38100" dist="38100" dir="2700000" algn="tl">
                  <a:srgbClr val="000000">
                    <a:alpha val="43137"/>
                  </a:srgbClr>
                </a:outerShdw>
              </a:effectLst>
            </a:endParaRPr>
          </a:p>
          <a:p>
            <a:endParaRPr lang="en-US" dirty="0"/>
          </a:p>
        </p:txBody>
      </p:sp>
      <p:sp>
        <p:nvSpPr>
          <p:cNvPr id="7" name="TextBox 6"/>
          <p:cNvSpPr txBox="1"/>
          <p:nvPr/>
        </p:nvSpPr>
        <p:spPr>
          <a:xfrm>
            <a:off x="2068467" y="1178373"/>
            <a:ext cx="6638805" cy="307777"/>
          </a:xfrm>
          <a:prstGeom prst="rect">
            <a:avLst/>
          </a:prstGeom>
          <a:noFill/>
        </p:spPr>
        <p:txBody>
          <a:bodyPr wrap="square" rtlCol="0">
            <a:spAutoFit/>
          </a:bodyPr>
          <a:lstStyle/>
          <a:p>
            <a:endParaRPr lang="en-US" dirty="0">
              <a:solidFill>
                <a:schemeClr val="bg1"/>
              </a:solidFill>
            </a:endParaRPr>
          </a:p>
        </p:txBody>
      </p:sp>
      <p:sp>
        <p:nvSpPr>
          <p:cNvPr id="10" name="TextBox 9"/>
          <p:cNvSpPr txBox="1"/>
          <p:nvPr/>
        </p:nvSpPr>
        <p:spPr>
          <a:xfrm>
            <a:off x="420193" y="1374258"/>
            <a:ext cx="3884639" cy="1477328"/>
          </a:xfrm>
          <a:prstGeom prst="rect">
            <a:avLst/>
          </a:prstGeom>
          <a:noFill/>
        </p:spPr>
        <p:txBody>
          <a:bodyPr wrap="square" rtlCol="0">
            <a:spAutoFit/>
          </a:bodyPr>
          <a:lstStyle/>
          <a:p>
            <a:r>
              <a:rPr lang="en-US" dirty="0" smtClean="0"/>
              <a:t>OpenEVSE is based on the ATMEL AVR:</a:t>
            </a:r>
          </a:p>
          <a:p>
            <a:pPr marL="285750" indent="-285750">
              <a:buFont typeface="Arial" pitchFamily="34" charset="0"/>
              <a:buChar char="•"/>
            </a:pPr>
            <a:r>
              <a:rPr lang="en-US" dirty="0" smtClean="0"/>
              <a:t>8-bit microprocessor</a:t>
            </a:r>
          </a:p>
          <a:p>
            <a:pPr marL="285750" indent="-285750">
              <a:buFont typeface="Arial" pitchFamily="34" charset="0"/>
              <a:buChar char="•"/>
            </a:pPr>
            <a:r>
              <a:rPr lang="en-US" dirty="0" smtClean="0"/>
              <a:t>16mhz @ 5v</a:t>
            </a:r>
          </a:p>
          <a:p>
            <a:pPr marL="285750" indent="-285750">
              <a:buFont typeface="Arial" pitchFamily="34" charset="0"/>
              <a:buChar char="•"/>
            </a:pPr>
            <a:r>
              <a:rPr lang="en-US" dirty="0" smtClean="0"/>
              <a:t>Compatible with Arduino IDE</a:t>
            </a:r>
          </a:p>
          <a:p>
            <a:r>
              <a:rPr lang="en-US" dirty="0" smtClean="0"/>
              <a:t> </a:t>
            </a:r>
            <a:endParaRPr lang="en-US"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959" y="1412789"/>
            <a:ext cx="3458194" cy="310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748919" y="2726961"/>
            <a:ext cx="2161159" cy="1733550"/>
          </a:xfrm>
          <a:prstGeom prst="rect">
            <a:avLst/>
          </a:prstGeom>
          <a:noFill/>
          <a:ln>
            <a:noFill/>
          </a:ln>
          <a:effectLst>
            <a:outerShdw blurRad="228600"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17382" y="4679962"/>
            <a:ext cx="3177473" cy="307777"/>
          </a:xfrm>
          <a:prstGeom prst="rect">
            <a:avLst/>
          </a:prstGeom>
        </p:spPr>
        <p:txBody>
          <a:bodyPr wrap="none">
            <a:spAutoFit/>
          </a:bodyPr>
          <a:lstStyle/>
          <a:p>
            <a:r>
              <a:rPr lang="en-US" dirty="0" smtClean="0">
                <a:solidFill>
                  <a:schemeClr val="tx1"/>
                </a:solidFill>
              </a:rPr>
              <a:t>TMC Connect 2015 | Santa Clara, CA</a:t>
            </a:r>
            <a:endParaRPr lang="en-US" dirty="0">
              <a:solidFill>
                <a:schemeClr val="tx1"/>
              </a:solidFill>
            </a:endParaRPr>
          </a:p>
        </p:txBody>
      </p:sp>
    </p:spTree>
    <p:extLst>
      <p:ext uri="{BB962C8B-B14F-4D97-AF65-F5344CB8AC3E}">
        <p14:creationId xmlns:p14="http://schemas.microsoft.com/office/powerpoint/2010/main" val="491012472"/>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alpha val="86240"/>
          </a:srgbClr>
        </a:solidFill>
        <a:effectLst/>
      </p:bgPr>
    </p:bg>
    <p:spTree>
      <p:nvGrpSpPr>
        <p:cNvPr id="1" name="Shape 29"/>
        <p:cNvGrpSpPr/>
        <p:nvPr/>
      </p:nvGrpSpPr>
      <p:grpSpPr>
        <a:xfrm>
          <a:off x="0" y="0"/>
          <a:ext cx="0" cy="0"/>
          <a:chOff x="0" y="0"/>
          <a:chExt cx="0" cy="0"/>
        </a:xfrm>
      </p:grpSpPr>
      <p:sp>
        <p:nvSpPr>
          <p:cNvPr id="5" name="Rectangle 4"/>
          <p:cNvSpPr/>
          <p:nvPr/>
        </p:nvSpPr>
        <p:spPr>
          <a:xfrm>
            <a:off x="34118" y="1227856"/>
            <a:ext cx="9144000" cy="3965127"/>
          </a:xfrm>
          <a:prstGeom prst="rect">
            <a:avLst/>
          </a:prstGeom>
          <a:solidFill>
            <a:schemeClr val="bg1"/>
          </a:solidFill>
          <a:ln>
            <a:solidFill>
              <a:schemeClr val="bg1">
                <a:lumMod val="50000"/>
              </a:schemeClr>
            </a:solidFill>
          </a:ln>
          <a:effectLst>
            <a:innerShdw blurRad="596900" dist="127000" dir="8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Shape 31"/>
          <p:cNvPicPr preferRelativeResize="0"/>
          <p:nvPr/>
        </p:nvPicPr>
        <p:blipFill>
          <a:blip r:embed="rId3">
            <a:alphaModFix/>
          </a:blip>
          <a:stretch>
            <a:fillRect/>
          </a:stretch>
        </p:blipFill>
        <p:spPr>
          <a:xfrm>
            <a:off x="6453841" y="345057"/>
            <a:ext cx="2004359" cy="534493"/>
          </a:xfrm>
          <a:prstGeom prst="rect">
            <a:avLst/>
          </a:prstGeom>
          <a:noFill/>
          <a:ln>
            <a:noFill/>
          </a:ln>
        </p:spPr>
      </p:pic>
      <p:sp>
        <p:nvSpPr>
          <p:cNvPr id="30" name="Shape 30"/>
          <p:cNvSpPr txBox="1">
            <a:spLocks noGrp="1"/>
          </p:cNvSpPr>
          <p:nvPr>
            <p:ph type="subTitle" idx="1"/>
          </p:nvPr>
        </p:nvSpPr>
        <p:spPr>
          <a:xfrm>
            <a:off x="504967" y="1227856"/>
            <a:ext cx="7953233" cy="3915644"/>
          </a:xfrm>
          <a:prstGeom prst="rect">
            <a:avLst/>
          </a:prstGeom>
        </p:spPr>
        <p:txBody>
          <a:bodyPr lIns="91425" tIns="91425" rIns="91425" bIns="91425" anchor="t" anchorCtr="0">
            <a:noAutofit/>
          </a:bodyPr>
          <a:lstStyle/>
          <a:p>
            <a:pPr algn="l"/>
            <a:r>
              <a:rPr lang="en-US" sz="300" dirty="0" smtClean="0">
                <a:solidFill>
                  <a:schemeClr val="tx1"/>
                </a:solidFill>
                <a:effectLst>
                  <a:outerShdw blurRad="38100" dist="38100" dir="2700000" algn="tl">
                    <a:srgbClr val="000000">
                      <a:alpha val="43137"/>
                    </a:srgbClr>
                  </a:outerShdw>
                </a:effectLst>
              </a:rPr>
              <a:t> </a:t>
            </a:r>
            <a:endParaRPr lang="en" sz="2000" dirty="0">
              <a:solidFill>
                <a:srgbClr val="EFEFEF"/>
              </a:solidFill>
              <a:latin typeface="Source Sans Pro"/>
              <a:ea typeface="Source Sans Pro"/>
              <a:cs typeface="Source Sans Pro"/>
              <a:sym typeface="Source Sans Pro"/>
            </a:endParaRPr>
          </a:p>
        </p:txBody>
      </p:sp>
      <p:sp>
        <p:nvSpPr>
          <p:cNvPr id="4" name="TextBox 3"/>
          <p:cNvSpPr txBox="1"/>
          <p:nvPr/>
        </p:nvSpPr>
        <p:spPr>
          <a:xfrm>
            <a:off x="398890" y="605952"/>
            <a:ext cx="5022377" cy="615553"/>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OpenEVSE Pilot</a:t>
            </a:r>
            <a:endParaRPr lang="en-US" sz="400" dirty="0">
              <a:solidFill>
                <a:schemeClr val="bg1"/>
              </a:solidFill>
              <a:effectLst>
                <a:outerShdw blurRad="38100" dist="38100" dir="2700000" algn="tl">
                  <a:srgbClr val="000000">
                    <a:alpha val="43137"/>
                  </a:srgbClr>
                </a:outerShdw>
              </a:effectLst>
            </a:endParaRPr>
          </a:p>
          <a:p>
            <a:endParaRPr lang="en-US" dirty="0"/>
          </a:p>
        </p:txBody>
      </p:sp>
      <p:sp>
        <p:nvSpPr>
          <p:cNvPr id="7" name="TextBox 6"/>
          <p:cNvSpPr txBox="1"/>
          <p:nvPr/>
        </p:nvSpPr>
        <p:spPr>
          <a:xfrm>
            <a:off x="2068467" y="1178373"/>
            <a:ext cx="6638805" cy="307777"/>
          </a:xfrm>
          <a:prstGeom prst="rect">
            <a:avLst/>
          </a:prstGeom>
          <a:noFill/>
        </p:spPr>
        <p:txBody>
          <a:bodyPr wrap="square" rtlCol="0">
            <a:spAutoFit/>
          </a:bodyPr>
          <a:lstStyle/>
          <a:p>
            <a:endParaRPr lang="en-US" dirty="0">
              <a:solidFill>
                <a:schemeClr val="bg1"/>
              </a:solidFill>
            </a:endParaRPr>
          </a:p>
        </p:txBody>
      </p:sp>
      <p:sp>
        <p:nvSpPr>
          <p:cNvPr id="2" name="Rectangle 1"/>
          <p:cNvSpPr/>
          <p:nvPr/>
        </p:nvSpPr>
        <p:spPr>
          <a:xfrm>
            <a:off x="3017382" y="4679962"/>
            <a:ext cx="3177473" cy="307777"/>
          </a:xfrm>
          <a:prstGeom prst="rect">
            <a:avLst/>
          </a:prstGeom>
        </p:spPr>
        <p:txBody>
          <a:bodyPr wrap="none">
            <a:spAutoFit/>
          </a:bodyPr>
          <a:lstStyle/>
          <a:p>
            <a:r>
              <a:rPr lang="en-US" dirty="0" smtClean="0">
                <a:solidFill>
                  <a:schemeClr val="tx1"/>
                </a:solidFill>
              </a:rPr>
              <a:t>TMC Connect 2015 | Santa Clara, CA</a:t>
            </a:r>
            <a:endParaRPr lang="en-US" dirty="0">
              <a:solidFill>
                <a:schemeClr val="tx1"/>
              </a:solidFill>
            </a:endParaRPr>
          </a:p>
        </p:txBody>
      </p:sp>
      <p:sp>
        <p:nvSpPr>
          <p:cNvPr id="13" name="TextBox 12"/>
          <p:cNvSpPr txBox="1"/>
          <p:nvPr/>
        </p:nvSpPr>
        <p:spPr>
          <a:xfrm>
            <a:off x="504967" y="1352675"/>
            <a:ext cx="8153400" cy="1477328"/>
          </a:xfrm>
          <a:prstGeom prst="rect">
            <a:avLst/>
          </a:prstGeom>
          <a:noFill/>
        </p:spPr>
        <p:txBody>
          <a:bodyPr wrap="square" rtlCol="0">
            <a:spAutoFit/>
          </a:bodyPr>
          <a:lstStyle/>
          <a:p>
            <a:pPr marL="285750" indent="-285750">
              <a:buFont typeface="Arial" pitchFamily="34" charset="0"/>
              <a:buChar char="•"/>
            </a:pPr>
            <a:r>
              <a:rPr lang="en-US" dirty="0" smtClean="0"/>
              <a:t>The OpenEVSE pilot uses a 1w DC/DC converter to generate +12v and -12v.</a:t>
            </a:r>
          </a:p>
          <a:p>
            <a:pPr marL="285750" indent="-285750">
              <a:buFont typeface="Arial" pitchFamily="34" charset="0"/>
              <a:buChar char="•"/>
            </a:pPr>
            <a:r>
              <a:rPr lang="en-US" dirty="0" smtClean="0"/>
              <a:t>The </a:t>
            </a:r>
            <a:r>
              <a:rPr lang="en-US" dirty="0" err="1" smtClean="0"/>
              <a:t>Opamp</a:t>
            </a:r>
            <a:r>
              <a:rPr lang="en-US" dirty="0" smtClean="0"/>
              <a:t> takes the 1khz pilot from the microprocessor 0 – 5v and  switched -12v  to +12v.</a:t>
            </a:r>
          </a:p>
          <a:p>
            <a:pPr marL="285750" indent="-285750">
              <a:buFont typeface="Arial" pitchFamily="34" charset="0"/>
              <a:buChar char="•"/>
            </a:pPr>
            <a:r>
              <a:rPr lang="en-US" dirty="0" smtClean="0"/>
              <a:t> The pilot is read by the microprocessor, R5 – R6 – R7 scale the -12v - +12v signal to 0 – 5v.</a:t>
            </a:r>
            <a:endParaRPr lang="en-US"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8171" y="2250259"/>
            <a:ext cx="46291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332" y="2231265"/>
            <a:ext cx="1676400" cy="219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805025"/>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828</Words>
  <Application>Microsoft Office PowerPoint</Application>
  <PresentationFormat>On-screen Show (16:9)</PresentationFormat>
  <Paragraphs>193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Source Sans Pro</vt:lpstr>
      <vt:lpstr>simple-light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Chris</cp:lastModifiedBy>
  <cp:revision>28</cp:revision>
  <dcterms:modified xsi:type="dcterms:W3CDTF">2015-07-08T14:18:57Z</dcterms:modified>
</cp:coreProperties>
</file>